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294" r:id="rId4"/>
    <p:sldId id="296" r:id="rId5"/>
    <p:sldId id="297" r:id="rId6"/>
    <p:sldId id="295" r:id="rId7"/>
    <p:sldId id="298" r:id="rId8"/>
    <p:sldId id="300" r:id="rId9"/>
    <p:sldId id="299" r:id="rId10"/>
    <p:sldId id="30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7A439-1E13-40AC-8D9F-7768BD313DFE}" v="352" dt="2022-07-25T03:12:00.974"/>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498A5-7751-4F60-B9CD-D971054F3DC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FC44F77-1DE0-4731-B7B4-40FE4B40A7D0}">
      <dgm:prSet/>
      <dgm:spPr/>
      <dgm:t>
        <a:bodyPr/>
        <a:lstStyle/>
        <a:p>
          <a:pPr>
            <a:lnSpc>
              <a:spcPct val="100000"/>
            </a:lnSpc>
          </a:pPr>
          <a:r>
            <a:rPr lang="en-US" b="0" i="0"/>
            <a:t>Analysis of variance (ANOVA) is a statistical technique that is used to check if the means of two or more groups are significantly different from each other. ANOVA checks the impact of one or more factors by comparing the means of different samples.</a:t>
          </a:r>
          <a:endParaRPr lang="en-US"/>
        </a:p>
      </dgm:t>
    </dgm:pt>
    <dgm:pt modelId="{002488BD-B94A-403C-9FF2-48D97E70DDAA}" type="parTrans" cxnId="{98F6ECE0-0B42-4883-A5AB-C140DFE37987}">
      <dgm:prSet/>
      <dgm:spPr/>
      <dgm:t>
        <a:bodyPr/>
        <a:lstStyle/>
        <a:p>
          <a:endParaRPr lang="en-US"/>
        </a:p>
      </dgm:t>
    </dgm:pt>
    <dgm:pt modelId="{5104E440-0F20-4722-90E9-D4CE3659D04F}" type="sibTrans" cxnId="{98F6ECE0-0B42-4883-A5AB-C140DFE37987}">
      <dgm:prSet/>
      <dgm:spPr/>
      <dgm:t>
        <a:bodyPr/>
        <a:lstStyle/>
        <a:p>
          <a:endParaRPr lang="en-US"/>
        </a:p>
      </dgm:t>
    </dgm:pt>
    <dgm:pt modelId="{9FA07A19-70C4-4B5F-B4CD-26FE4E0C6984}">
      <dgm:prSet/>
      <dgm:spPr/>
      <dgm:t>
        <a:bodyPr/>
        <a:lstStyle/>
        <a:p>
          <a:pPr>
            <a:lnSpc>
              <a:spcPct val="100000"/>
            </a:lnSpc>
          </a:pPr>
          <a:r>
            <a:rPr lang="en-US" b="0" i="0"/>
            <a:t>Another measure to compare the samples is called a t-test. When we have only two samples, t-test and ANOVA give the same results. However, using a t-test would not be reliable in cases where there are more than 2 samples. </a:t>
          </a:r>
          <a:endParaRPr lang="en-US"/>
        </a:p>
      </dgm:t>
    </dgm:pt>
    <dgm:pt modelId="{28DA4A68-3CC8-4F75-AB77-1F6050C5D05A}" type="parTrans" cxnId="{46BF1A0E-2A5F-4670-BC4B-ABCDC2B5FB95}">
      <dgm:prSet/>
      <dgm:spPr/>
      <dgm:t>
        <a:bodyPr/>
        <a:lstStyle/>
        <a:p>
          <a:endParaRPr lang="en-US"/>
        </a:p>
      </dgm:t>
    </dgm:pt>
    <dgm:pt modelId="{F33048A6-A340-493F-8694-2AB4F4FC2E3C}" type="sibTrans" cxnId="{46BF1A0E-2A5F-4670-BC4B-ABCDC2B5FB95}">
      <dgm:prSet/>
      <dgm:spPr/>
      <dgm:t>
        <a:bodyPr/>
        <a:lstStyle/>
        <a:p>
          <a:endParaRPr lang="en-US"/>
        </a:p>
      </dgm:t>
    </dgm:pt>
    <dgm:pt modelId="{ECFA9853-5A06-4ACD-B72B-F7CA690A1387}" type="pres">
      <dgm:prSet presAssocID="{A1A498A5-7751-4F60-B9CD-D971054F3DC4}" presName="root" presStyleCnt="0">
        <dgm:presLayoutVars>
          <dgm:dir/>
          <dgm:resizeHandles val="exact"/>
        </dgm:presLayoutVars>
      </dgm:prSet>
      <dgm:spPr/>
    </dgm:pt>
    <dgm:pt modelId="{F7D4F108-4B55-4A68-AFDF-F5450E63FD21}" type="pres">
      <dgm:prSet presAssocID="{3FC44F77-1DE0-4731-B7B4-40FE4B40A7D0}" presName="compNode" presStyleCnt="0"/>
      <dgm:spPr/>
    </dgm:pt>
    <dgm:pt modelId="{1A94C388-FC2C-4F3A-825A-0F8C1A50E345}" type="pres">
      <dgm:prSet presAssocID="{3FC44F77-1DE0-4731-B7B4-40FE4B40A7D0}" presName="bgRect" presStyleLbl="bgShp" presStyleIdx="0" presStyleCnt="2"/>
      <dgm:spPr/>
    </dgm:pt>
    <dgm:pt modelId="{0CCF39C0-B49A-41A5-A503-BE20D78AB5CC}" type="pres">
      <dgm:prSet presAssocID="{3FC44F77-1DE0-4731-B7B4-40FE4B40A7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atistics"/>
        </a:ext>
      </dgm:extLst>
    </dgm:pt>
    <dgm:pt modelId="{7A76DF35-CD34-4EF3-8D76-51D07E7421BC}" type="pres">
      <dgm:prSet presAssocID="{3FC44F77-1DE0-4731-B7B4-40FE4B40A7D0}" presName="spaceRect" presStyleCnt="0"/>
      <dgm:spPr/>
    </dgm:pt>
    <dgm:pt modelId="{A72AEF41-9F03-40EA-A6CE-EEE1BF47312A}" type="pres">
      <dgm:prSet presAssocID="{3FC44F77-1DE0-4731-B7B4-40FE4B40A7D0}" presName="parTx" presStyleLbl="revTx" presStyleIdx="0" presStyleCnt="2">
        <dgm:presLayoutVars>
          <dgm:chMax val="0"/>
          <dgm:chPref val="0"/>
        </dgm:presLayoutVars>
      </dgm:prSet>
      <dgm:spPr/>
    </dgm:pt>
    <dgm:pt modelId="{0E5CEB12-81CF-4535-A688-B54C44D3699E}" type="pres">
      <dgm:prSet presAssocID="{5104E440-0F20-4722-90E9-D4CE3659D04F}" presName="sibTrans" presStyleCnt="0"/>
      <dgm:spPr/>
    </dgm:pt>
    <dgm:pt modelId="{100C0936-7F01-42E1-8E88-2308371B82DC}" type="pres">
      <dgm:prSet presAssocID="{9FA07A19-70C4-4B5F-B4CD-26FE4E0C6984}" presName="compNode" presStyleCnt="0"/>
      <dgm:spPr/>
    </dgm:pt>
    <dgm:pt modelId="{B5137266-D54D-469C-BBC1-50A71F6D9B72}" type="pres">
      <dgm:prSet presAssocID="{9FA07A19-70C4-4B5F-B4CD-26FE4E0C6984}" presName="bgRect" presStyleLbl="bgShp" presStyleIdx="1" presStyleCnt="2"/>
      <dgm:spPr/>
    </dgm:pt>
    <dgm:pt modelId="{9F088A65-D68E-42AF-904C-77CBFAF9AADB}" type="pres">
      <dgm:prSet presAssocID="{9FA07A19-70C4-4B5F-B4CD-26FE4E0C698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est tubes"/>
        </a:ext>
      </dgm:extLst>
    </dgm:pt>
    <dgm:pt modelId="{46B8A2CA-F69C-40D0-AF2C-B5D8867241E5}" type="pres">
      <dgm:prSet presAssocID="{9FA07A19-70C4-4B5F-B4CD-26FE4E0C6984}" presName="spaceRect" presStyleCnt="0"/>
      <dgm:spPr/>
    </dgm:pt>
    <dgm:pt modelId="{E12BF4D9-D925-4113-A2D9-DD1A967AA446}" type="pres">
      <dgm:prSet presAssocID="{9FA07A19-70C4-4B5F-B4CD-26FE4E0C6984}" presName="parTx" presStyleLbl="revTx" presStyleIdx="1" presStyleCnt="2">
        <dgm:presLayoutVars>
          <dgm:chMax val="0"/>
          <dgm:chPref val="0"/>
        </dgm:presLayoutVars>
      </dgm:prSet>
      <dgm:spPr/>
    </dgm:pt>
  </dgm:ptLst>
  <dgm:cxnLst>
    <dgm:cxn modelId="{46BF1A0E-2A5F-4670-BC4B-ABCDC2B5FB95}" srcId="{A1A498A5-7751-4F60-B9CD-D971054F3DC4}" destId="{9FA07A19-70C4-4B5F-B4CD-26FE4E0C6984}" srcOrd="1" destOrd="0" parTransId="{28DA4A68-3CC8-4F75-AB77-1F6050C5D05A}" sibTransId="{F33048A6-A340-493F-8694-2AB4F4FC2E3C}"/>
    <dgm:cxn modelId="{8A446A1E-16BD-4520-93C9-B230D79661E2}" type="presOf" srcId="{9FA07A19-70C4-4B5F-B4CD-26FE4E0C6984}" destId="{E12BF4D9-D925-4113-A2D9-DD1A967AA446}" srcOrd="0" destOrd="0" presId="urn:microsoft.com/office/officeart/2018/2/layout/IconVerticalSolidList"/>
    <dgm:cxn modelId="{D8CF582D-2F61-4B70-A347-01A622F724E9}" type="presOf" srcId="{3FC44F77-1DE0-4731-B7B4-40FE4B40A7D0}" destId="{A72AEF41-9F03-40EA-A6CE-EEE1BF47312A}" srcOrd="0" destOrd="0" presId="urn:microsoft.com/office/officeart/2018/2/layout/IconVerticalSolidList"/>
    <dgm:cxn modelId="{F82A8C59-EA3B-43D0-BFBC-5F06925FB5D9}" type="presOf" srcId="{A1A498A5-7751-4F60-B9CD-D971054F3DC4}" destId="{ECFA9853-5A06-4ACD-B72B-F7CA690A1387}" srcOrd="0" destOrd="0" presId="urn:microsoft.com/office/officeart/2018/2/layout/IconVerticalSolidList"/>
    <dgm:cxn modelId="{98F6ECE0-0B42-4883-A5AB-C140DFE37987}" srcId="{A1A498A5-7751-4F60-B9CD-D971054F3DC4}" destId="{3FC44F77-1DE0-4731-B7B4-40FE4B40A7D0}" srcOrd="0" destOrd="0" parTransId="{002488BD-B94A-403C-9FF2-48D97E70DDAA}" sibTransId="{5104E440-0F20-4722-90E9-D4CE3659D04F}"/>
    <dgm:cxn modelId="{BA496E07-D770-4FD9-BC90-0C76702211CC}" type="presParOf" srcId="{ECFA9853-5A06-4ACD-B72B-F7CA690A1387}" destId="{F7D4F108-4B55-4A68-AFDF-F5450E63FD21}" srcOrd="0" destOrd="0" presId="urn:microsoft.com/office/officeart/2018/2/layout/IconVerticalSolidList"/>
    <dgm:cxn modelId="{E52BB430-897F-4A6D-863F-43900EE2D719}" type="presParOf" srcId="{F7D4F108-4B55-4A68-AFDF-F5450E63FD21}" destId="{1A94C388-FC2C-4F3A-825A-0F8C1A50E345}" srcOrd="0" destOrd="0" presId="urn:microsoft.com/office/officeart/2018/2/layout/IconVerticalSolidList"/>
    <dgm:cxn modelId="{5BEAE887-BFDB-419B-B6F4-16897BA8ECAD}" type="presParOf" srcId="{F7D4F108-4B55-4A68-AFDF-F5450E63FD21}" destId="{0CCF39C0-B49A-41A5-A503-BE20D78AB5CC}" srcOrd="1" destOrd="0" presId="urn:microsoft.com/office/officeart/2018/2/layout/IconVerticalSolidList"/>
    <dgm:cxn modelId="{57E3E3C8-420F-4C07-90EB-F2F6FFBF7587}" type="presParOf" srcId="{F7D4F108-4B55-4A68-AFDF-F5450E63FD21}" destId="{7A76DF35-CD34-4EF3-8D76-51D07E7421BC}" srcOrd="2" destOrd="0" presId="urn:microsoft.com/office/officeart/2018/2/layout/IconVerticalSolidList"/>
    <dgm:cxn modelId="{483E9791-19FD-46A4-96E4-F8C4E67DC4C2}" type="presParOf" srcId="{F7D4F108-4B55-4A68-AFDF-F5450E63FD21}" destId="{A72AEF41-9F03-40EA-A6CE-EEE1BF47312A}" srcOrd="3" destOrd="0" presId="urn:microsoft.com/office/officeart/2018/2/layout/IconVerticalSolidList"/>
    <dgm:cxn modelId="{4CD2C011-1A49-46A4-948D-07CB7900BE0D}" type="presParOf" srcId="{ECFA9853-5A06-4ACD-B72B-F7CA690A1387}" destId="{0E5CEB12-81CF-4535-A688-B54C44D3699E}" srcOrd="1" destOrd="0" presId="urn:microsoft.com/office/officeart/2018/2/layout/IconVerticalSolidList"/>
    <dgm:cxn modelId="{9277AC9D-69E1-42E2-9D0C-875E41C00741}" type="presParOf" srcId="{ECFA9853-5A06-4ACD-B72B-F7CA690A1387}" destId="{100C0936-7F01-42E1-8E88-2308371B82DC}" srcOrd="2" destOrd="0" presId="urn:microsoft.com/office/officeart/2018/2/layout/IconVerticalSolidList"/>
    <dgm:cxn modelId="{6C66DEE7-7C06-4E64-A7EF-064175582C86}" type="presParOf" srcId="{100C0936-7F01-42E1-8E88-2308371B82DC}" destId="{B5137266-D54D-469C-BBC1-50A71F6D9B72}" srcOrd="0" destOrd="0" presId="urn:microsoft.com/office/officeart/2018/2/layout/IconVerticalSolidList"/>
    <dgm:cxn modelId="{F3C5C1EB-75F9-40B3-8321-07549FE14FB3}" type="presParOf" srcId="{100C0936-7F01-42E1-8E88-2308371B82DC}" destId="{9F088A65-D68E-42AF-904C-77CBFAF9AADB}" srcOrd="1" destOrd="0" presId="urn:microsoft.com/office/officeart/2018/2/layout/IconVerticalSolidList"/>
    <dgm:cxn modelId="{AF1BF125-B184-4F8C-A0E7-68B6CED1A77A}" type="presParOf" srcId="{100C0936-7F01-42E1-8E88-2308371B82DC}" destId="{46B8A2CA-F69C-40D0-AF2C-B5D8867241E5}" srcOrd="2" destOrd="0" presId="urn:microsoft.com/office/officeart/2018/2/layout/IconVerticalSolidList"/>
    <dgm:cxn modelId="{48BDB7D6-602E-4704-A251-36B39F17523E}" type="presParOf" srcId="{100C0936-7F01-42E1-8E88-2308371B82DC}" destId="{E12BF4D9-D925-4113-A2D9-DD1A967AA44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91B066-2AB4-4F18-B68C-60B01B32864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D4010AD-EE39-49AF-912C-4E123E1FCCD3}">
      <dgm:prSet/>
      <dgm:spPr/>
      <dgm:t>
        <a:bodyPr/>
        <a:lstStyle/>
        <a:p>
          <a:pPr>
            <a:lnSpc>
              <a:spcPct val="100000"/>
            </a:lnSpc>
          </a:pPr>
          <a:r>
            <a:rPr lang="en-US"/>
            <a:t>If we take only one factor and investigate the differences amongst its various categories having numerous possible values, we are said to use one-way ANOVA.</a:t>
          </a:r>
        </a:p>
      </dgm:t>
    </dgm:pt>
    <dgm:pt modelId="{A842719F-87F0-41A0-B749-56917718BD52}" type="parTrans" cxnId="{9B7149CC-74CB-4B95-AB7F-0A4730CA329D}">
      <dgm:prSet/>
      <dgm:spPr/>
      <dgm:t>
        <a:bodyPr/>
        <a:lstStyle/>
        <a:p>
          <a:endParaRPr lang="en-US"/>
        </a:p>
      </dgm:t>
    </dgm:pt>
    <dgm:pt modelId="{3A2A85BD-68C2-4BC9-8AF1-A030C04A20ED}" type="sibTrans" cxnId="{9B7149CC-74CB-4B95-AB7F-0A4730CA329D}">
      <dgm:prSet/>
      <dgm:spPr/>
      <dgm:t>
        <a:bodyPr/>
        <a:lstStyle/>
        <a:p>
          <a:endParaRPr lang="en-US"/>
        </a:p>
      </dgm:t>
    </dgm:pt>
    <dgm:pt modelId="{00F239E9-94DD-43ED-A96C-321655497262}">
      <dgm:prSet/>
      <dgm:spPr/>
      <dgm:t>
        <a:bodyPr/>
        <a:lstStyle/>
        <a:p>
          <a:pPr>
            <a:lnSpc>
              <a:spcPct val="100000"/>
            </a:lnSpc>
          </a:pPr>
          <a:r>
            <a:rPr lang="en-US" dirty="0"/>
            <a:t>In two-way ANOVA, the interaction or inter-relationship of two factors affecting the values of a variable can as well be studied for better decisions.</a:t>
          </a:r>
        </a:p>
      </dgm:t>
    </dgm:pt>
    <dgm:pt modelId="{C514EC42-3CE2-46C4-B319-D7767EC808C3}" type="parTrans" cxnId="{441FFC1B-8F5C-4648-BA8D-55204BE0C3DE}">
      <dgm:prSet/>
      <dgm:spPr/>
      <dgm:t>
        <a:bodyPr/>
        <a:lstStyle/>
        <a:p>
          <a:endParaRPr lang="en-US"/>
        </a:p>
      </dgm:t>
    </dgm:pt>
    <dgm:pt modelId="{40FA8BF7-A90F-443E-9248-E2C25492B2D1}" type="sibTrans" cxnId="{441FFC1B-8F5C-4648-BA8D-55204BE0C3DE}">
      <dgm:prSet/>
      <dgm:spPr/>
      <dgm:t>
        <a:bodyPr/>
        <a:lstStyle/>
        <a:p>
          <a:endParaRPr lang="en-US"/>
        </a:p>
      </dgm:t>
    </dgm:pt>
    <dgm:pt modelId="{87EE281E-6060-416C-BC35-F78E7256F12A}" type="pres">
      <dgm:prSet presAssocID="{CD91B066-2AB4-4F18-B68C-60B01B328646}" presName="root" presStyleCnt="0">
        <dgm:presLayoutVars>
          <dgm:dir/>
          <dgm:resizeHandles val="exact"/>
        </dgm:presLayoutVars>
      </dgm:prSet>
      <dgm:spPr/>
    </dgm:pt>
    <dgm:pt modelId="{7715A6BC-5972-440A-985B-C2B443BF6590}" type="pres">
      <dgm:prSet presAssocID="{DD4010AD-EE39-49AF-912C-4E123E1FCCD3}" presName="compNode" presStyleCnt="0"/>
      <dgm:spPr/>
    </dgm:pt>
    <dgm:pt modelId="{614F4597-8E63-4239-AF84-34C4919CF48D}" type="pres">
      <dgm:prSet presAssocID="{DD4010AD-EE39-49AF-912C-4E123E1FCCD3}" presName="bgRect" presStyleLbl="bgShp" presStyleIdx="0" presStyleCnt="2"/>
      <dgm:spPr/>
    </dgm:pt>
    <dgm:pt modelId="{77542EAF-834B-4FAF-8D77-CFA22F2DE185}" type="pres">
      <dgm:prSet presAssocID="{DD4010AD-EE39-49AF-912C-4E123E1FCCD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enn Diagram"/>
        </a:ext>
      </dgm:extLst>
    </dgm:pt>
    <dgm:pt modelId="{A4ABF097-4FFB-4419-A715-02C8FDCCB76E}" type="pres">
      <dgm:prSet presAssocID="{DD4010AD-EE39-49AF-912C-4E123E1FCCD3}" presName="spaceRect" presStyleCnt="0"/>
      <dgm:spPr/>
    </dgm:pt>
    <dgm:pt modelId="{BA878312-97D3-41FD-9CB7-8701C36EEB35}" type="pres">
      <dgm:prSet presAssocID="{DD4010AD-EE39-49AF-912C-4E123E1FCCD3}" presName="parTx" presStyleLbl="revTx" presStyleIdx="0" presStyleCnt="2">
        <dgm:presLayoutVars>
          <dgm:chMax val="0"/>
          <dgm:chPref val="0"/>
        </dgm:presLayoutVars>
      </dgm:prSet>
      <dgm:spPr/>
    </dgm:pt>
    <dgm:pt modelId="{0FC8D86A-6F25-4451-8006-C9FBA18ACE40}" type="pres">
      <dgm:prSet presAssocID="{3A2A85BD-68C2-4BC9-8AF1-A030C04A20ED}" presName="sibTrans" presStyleCnt="0"/>
      <dgm:spPr/>
    </dgm:pt>
    <dgm:pt modelId="{577E3B4A-5F4E-447A-B623-9A13E9074639}" type="pres">
      <dgm:prSet presAssocID="{00F239E9-94DD-43ED-A96C-321655497262}" presName="compNode" presStyleCnt="0"/>
      <dgm:spPr/>
    </dgm:pt>
    <dgm:pt modelId="{3421DD4A-76D1-4D43-BA6B-30B0609DA48B}" type="pres">
      <dgm:prSet presAssocID="{00F239E9-94DD-43ED-A96C-321655497262}" presName="bgRect" presStyleLbl="bgShp" presStyleIdx="1" presStyleCnt="2"/>
      <dgm:spPr/>
    </dgm:pt>
    <dgm:pt modelId="{DDCF3C7A-9504-451E-AE77-D4EED9D5EB7F}" type="pres">
      <dgm:prSet presAssocID="{00F239E9-94DD-43ED-A96C-32165549726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sconnected"/>
        </a:ext>
      </dgm:extLst>
    </dgm:pt>
    <dgm:pt modelId="{FC5BC423-2514-4323-8C28-95FD9F603827}" type="pres">
      <dgm:prSet presAssocID="{00F239E9-94DD-43ED-A96C-321655497262}" presName="spaceRect" presStyleCnt="0"/>
      <dgm:spPr/>
    </dgm:pt>
    <dgm:pt modelId="{C16842B8-B97C-4BDF-A01A-1967EC228702}" type="pres">
      <dgm:prSet presAssocID="{00F239E9-94DD-43ED-A96C-321655497262}" presName="parTx" presStyleLbl="revTx" presStyleIdx="1" presStyleCnt="2">
        <dgm:presLayoutVars>
          <dgm:chMax val="0"/>
          <dgm:chPref val="0"/>
        </dgm:presLayoutVars>
      </dgm:prSet>
      <dgm:spPr/>
    </dgm:pt>
  </dgm:ptLst>
  <dgm:cxnLst>
    <dgm:cxn modelId="{441FFC1B-8F5C-4648-BA8D-55204BE0C3DE}" srcId="{CD91B066-2AB4-4F18-B68C-60B01B328646}" destId="{00F239E9-94DD-43ED-A96C-321655497262}" srcOrd="1" destOrd="0" parTransId="{C514EC42-3CE2-46C4-B319-D7767EC808C3}" sibTransId="{40FA8BF7-A90F-443E-9248-E2C25492B2D1}"/>
    <dgm:cxn modelId="{82974C53-737C-4773-B51D-3E5B9B7C6124}" type="presOf" srcId="{DD4010AD-EE39-49AF-912C-4E123E1FCCD3}" destId="{BA878312-97D3-41FD-9CB7-8701C36EEB35}" srcOrd="0" destOrd="0" presId="urn:microsoft.com/office/officeart/2018/2/layout/IconVerticalSolidList"/>
    <dgm:cxn modelId="{60D34CBC-58A0-40FA-A35B-5EB0027F8163}" type="presOf" srcId="{00F239E9-94DD-43ED-A96C-321655497262}" destId="{C16842B8-B97C-4BDF-A01A-1967EC228702}" srcOrd="0" destOrd="0" presId="urn:microsoft.com/office/officeart/2018/2/layout/IconVerticalSolidList"/>
    <dgm:cxn modelId="{888431C4-3AE5-47A6-BFFF-1658A3916F04}" type="presOf" srcId="{CD91B066-2AB4-4F18-B68C-60B01B328646}" destId="{87EE281E-6060-416C-BC35-F78E7256F12A}" srcOrd="0" destOrd="0" presId="urn:microsoft.com/office/officeart/2018/2/layout/IconVerticalSolidList"/>
    <dgm:cxn modelId="{9B7149CC-74CB-4B95-AB7F-0A4730CA329D}" srcId="{CD91B066-2AB4-4F18-B68C-60B01B328646}" destId="{DD4010AD-EE39-49AF-912C-4E123E1FCCD3}" srcOrd="0" destOrd="0" parTransId="{A842719F-87F0-41A0-B749-56917718BD52}" sibTransId="{3A2A85BD-68C2-4BC9-8AF1-A030C04A20ED}"/>
    <dgm:cxn modelId="{A9206CD6-31B5-419A-B9CD-051B934257B2}" type="presParOf" srcId="{87EE281E-6060-416C-BC35-F78E7256F12A}" destId="{7715A6BC-5972-440A-985B-C2B443BF6590}" srcOrd="0" destOrd="0" presId="urn:microsoft.com/office/officeart/2018/2/layout/IconVerticalSolidList"/>
    <dgm:cxn modelId="{EE16D32E-7696-498D-AE89-D222261D706C}" type="presParOf" srcId="{7715A6BC-5972-440A-985B-C2B443BF6590}" destId="{614F4597-8E63-4239-AF84-34C4919CF48D}" srcOrd="0" destOrd="0" presId="urn:microsoft.com/office/officeart/2018/2/layout/IconVerticalSolidList"/>
    <dgm:cxn modelId="{86485604-6072-4A4C-8232-099853476F49}" type="presParOf" srcId="{7715A6BC-5972-440A-985B-C2B443BF6590}" destId="{77542EAF-834B-4FAF-8D77-CFA22F2DE185}" srcOrd="1" destOrd="0" presId="urn:microsoft.com/office/officeart/2018/2/layout/IconVerticalSolidList"/>
    <dgm:cxn modelId="{97B26B37-3590-441A-87A6-7203DA6B3F91}" type="presParOf" srcId="{7715A6BC-5972-440A-985B-C2B443BF6590}" destId="{A4ABF097-4FFB-4419-A715-02C8FDCCB76E}" srcOrd="2" destOrd="0" presId="urn:microsoft.com/office/officeart/2018/2/layout/IconVerticalSolidList"/>
    <dgm:cxn modelId="{8BF14066-E14F-45E6-B58A-D84075E5C662}" type="presParOf" srcId="{7715A6BC-5972-440A-985B-C2B443BF6590}" destId="{BA878312-97D3-41FD-9CB7-8701C36EEB35}" srcOrd="3" destOrd="0" presId="urn:microsoft.com/office/officeart/2018/2/layout/IconVerticalSolidList"/>
    <dgm:cxn modelId="{77E72323-1DD7-4448-911A-63C859102265}" type="presParOf" srcId="{87EE281E-6060-416C-BC35-F78E7256F12A}" destId="{0FC8D86A-6F25-4451-8006-C9FBA18ACE40}" srcOrd="1" destOrd="0" presId="urn:microsoft.com/office/officeart/2018/2/layout/IconVerticalSolidList"/>
    <dgm:cxn modelId="{58314647-29B2-4F7D-AF09-D275A7AED1C9}" type="presParOf" srcId="{87EE281E-6060-416C-BC35-F78E7256F12A}" destId="{577E3B4A-5F4E-447A-B623-9A13E9074639}" srcOrd="2" destOrd="0" presId="urn:microsoft.com/office/officeart/2018/2/layout/IconVerticalSolidList"/>
    <dgm:cxn modelId="{6405D865-1B25-42BC-B699-AFF767AB10DC}" type="presParOf" srcId="{577E3B4A-5F4E-447A-B623-9A13E9074639}" destId="{3421DD4A-76D1-4D43-BA6B-30B0609DA48B}" srcOrd="0" destOrd="0" presId="urn:microsoft.com/office/officeart/2018/2/layout/IconVerticalSolidList"/>
    <dgm:cxn modelId="{EAE0C51A-06E1-4EA6-BB0A-E874A217C570}" type="presParOf" srcId="{577E3B4A-5F4E-447A-B623-9A13E9074639}" destId="{DDCF3C7A-9504-451E-AE77-D4EED9D5EB7F}" srcOrd="1" destOrd="0" presId="urn:microsoft.com/office/officeart/2018/2/layout/IconVerticalSolidList"/>
    <dgm:cxn modelId="{A25AE2E1-3037-4E58-BABC-DA1D825345C3}" type="presParOf" srcId="{577E3B4A-5F4E-447A-B623-9A13E9074639}" destId="{FC5BC423-2514-4323-8C28-95FD9F603827}" srcOrd="2" destOrd="0" presId="urn:microsoft.com/office/officeart/2018/2/layout/IconVerticalSolidList"/>
    <dgm:cxn modelId="{79A950EF-D540-4ACB-A19B-6437F5AAEAA0}" type="presParOf" srcId="{577E3B4A-5F4E-447A-B623-9A13E9074639}" destId="{C16842B8-B97C-4BDF-A01A-1967EC22870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CE6D23-9104-458B-B472-E51030920CB3}"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IN"/>
        </a:p>
      </dgm:t>
    </dgm:pt>
    <dgm:pt modelId="{C25CFB90-F524-46F3-A066-2778E37F267F}">
      <dgm:prSet phldrT="[Text]"/>
      <dgm:spPr/>
      <dgm:t>
        <a:bodyPr/>
        <a:lstStyle/>
        <a:p>
          <a:r>
            <a:rPr lang="en-IN" dirty="0"/>
            <a:t>ONE WAY ANOVA</a:t>
          </a:r>
        </a:p>
      </dgm:t>
    </dgm:pt>
    <dgm:pt modelId="{9628E095-AD07-4EA3-8907-FA1D612C97A2}" type="parTrans" cxnId="{5C68F8A6-E525-4E46-B344-5AF8948FA9E7}">
      <dgm:prSet/>
      <dgm:spPr/>
      <dgm:t>
        <a:bodyPr/>
        <a:lstStyle/>
        <a:p>
          <a:endParaRPr lang="en-IN"/>
        </a:p>
      </dgm:t>
    </dgm:pt>
    <dgm:pt modelId="{525D0AA9-9B45-4590-A221-DD3DDE1B3F4E}" type="sibTrans" cxnId="{5C68F8A6-E525-4E46-B344-5AF8948FA9E7}">
      <dgm:prSet/>
      <dgm:spPr/>
      <dgm:t>
        <a:bodyPr/>
        <a:lstStyle/>
        <a:p>
          <a:endParaRPr lang="en-IN"/>
        </a:p>
      </dgm:t>
    </dgm:pt>
    <dgm:pt modelId="{F6AF3D8B-0393-46E7-8206-EA53736564C3}">
      <dgm:prSet phldrT="[Text]"/>
      <dgm:spPr/>
      <dgm:t>
        <a:bodyPr/>
        <a:lstStyle/>
        <a:p>
          <a:r>
            <a:rPr lang="en-IN" dirty="0"/>
            <a:t>TWO WAY ANOVA</a:t>
          </a:r>
        </a:p>
      </dgm:t>
    </dgm:pt>
    <dgm:pt modelId="{7806DFEC-0C92-47DE-9A91-BD1421955235}" type="parTrans" cxnId="{6C52F5AA-2792-4BAF-9FBF-61BCB15D555E}">
      <dgm:prSet/>
      <dgm:spPr/>
      <dgm:t>
        <a:bodyPr/>
        <a:lstStyle/>
        <a:p>
          <a:endParaRPr lang="en-IN"/>
        </a:p>
      </dgm:t>
    </dgm:pt>
    <dgm:pt modelId="{D5CBDE8A-C546-4265-90EC-917802D8FB60}" type="sibTrans" cxnId="{6C52F5AA-2792-4BAF-9FBF-61BCB15D555E}">
      <dgm:prSet/>
      <dgm:spPr/>
      <dgm:t>
        <a:bodyPr/>
        <a:lstStyle/>
        <a:p>
          <a:endParaRPr lang="en-IN"/>
        </a:p>
      </dgm:t>
    </dgm:pt>
    <dgm:pt modelId="{143EDBBB-4289-479D-B643-A09D9DB700A4}">
      <dgm:prSet phldrT="[Text]"/>
      <dgm:spPr/>
      <dgm:t>
        <a:bodyPr/>
        <a:lstStyle/>
        <a:p>
          <a:r>
            <a:rPr lang="en-IN" dirty="0"/>
            <a:t>ANOVA</a:t>
          </a:r>
        </a:p>
      </dgm:t>
    </dgm:pt>
    <dgm:pt modelId="{49684497-AAFA-4A22-AB2D-4C2669D094D5}" type="sibTrans" cxnId="{2A0FD961-AACB-4F5A-A2EC-E37B97008044}">
      <dgm:prSet/>
      <dgm:spPr/>
      <dgm:t>
        <a:bodyPr/>
        <a:lstStyle/>
        <a:p>
          <a:endParaRPr lang="en-IN"/>
        </a:p>
      </dgm:t>
    </dgm:pt>
    <dgm:pt modelId="{8882FF6A-0F4A-4018-B557-6FDC9368FB5C}" type="parTrans" cxnId="{2A0FD961-AACB-4F5A-A2EC-E37B97008044}">
      <dgm:prSet/>
      <dgm:spPr/>
      <dgm:t>
        <a:bodyPr/>
        <a:lstStyle/>
        <a:p>
          <a:endParaRPr lang="en-IN"/>
        </a:p>
      </dgm:t>
    </dgm:pt>
    <dgm:pt modelId="{D0B332E9-7A4A-41E6-90F3-575A734E9618}" type="pres">
      <dgm:prSet presAssocID="{8ECE6D23-9104-458B-B472-E51030920CB3}" presName="hierChild1" presStyleCnt="0">
        <dgm:presLayoutVars>
          <dgm:chPref val="1"/>
          <dgm:dir/>
          <dgm:animOne val="branch"/>
          <dgm:animLvl val="lvl"/>
          <dgm:resizeHandles/>
        </dgm:presLayoutVars>
      </dgm:prSet>
      <dgm:spPr/>
    </dgm:pt>
    <dgm:pt modelId="{30C24C5F-FF1D-416C-8A09-A310B32998DE}" type="pres">
      <dgm:prSet presAssocID="{143EDBBB-4289-479D-B643-A09D9DB700A4}" presName="hierRoot1" presStyleCnt="0"/>
      <dgm:spPr/>
    </dgm:pt>
    <dgm:pt modelId="{66AF2731-335C-42BC-A72C-A0E2063762B1}" type="pres">
      <dgm:prSet presAssocID="{143EDBBB-4289-479D-B643-A09D9DB700A4}" presName="composite" presStyleCnt="0"/>
      <dgm:spPr/>
    </dgm:pt>
    <dgm:pt modelId="{43B13C61-13DE-44A9-B8F7-DCA1A174B11C}" type="pres">
      <dgm:prSet presAssocID="{143EDBBB-4289-479D-B643-A09D9DB700A4}" presName="background" presStyleLbl="node0" presStyleIdx="0" presStyleCnt="1"/>
      <dgm:spPr/>
    </dgm:pt>
    <dgm:pt modelId="{C4AED027-353E-483A-9EE9-082B1D289DA6}" type="pres">
      <dgm:prSet presAssocID="{143EDBBB-4289-479D-B643-A09D9DB700A4}" presName="text" presStyleLbl="fgAcc0" presStyleIdx="0" presStyleCnt="1">
        <dgm:presLayoutVars>
          <dgm:chPref val="3"/>
        </dgm:presLayoutVars>
      </dgm:prSet>
      <dgm:spPr/>
    </dgm:pt>
    <dgm:pt modelId="{7C8C9FB7-D88E-4654-B7D3-95B99CF74365}" type="pres">
      <dgm:prSet presAssocID="{143EDBBB-4289-479D-B643-A09D9DB700A4}" presName="hierChild2" presStyleCnt="0"/>
      <dgm:spPr/>
    </dgm:pt>
    <dgm:pt modelId="{567A9E3C-2ECA-4395-B6D9-47436D9C6AB9}" type="pres">
      <dgm:prSet presAssocID="{9628E095-AD07-4EA3-8907-FA1D612C97A2}" presName="Name10" presStyleLbl="parChTrans1D2" presStyleIdx="0" presStyleCnt="2"/>
      <dgm:spPr/>
    </dgm:pt>
    <dgm:pt modelId="{86199456-5A55-44D5-ABFA-5384EB798425}" type="pres">
      <dgm:prSet presAssocID="{C25CFB90-F524-46F3-A066-2778E37F267F}" presName="hierRoot2" presStyleCnt="0"/>
      <dgm:spPr/>
    </dgm:pt>
    <dgm:pt modelId="{0F361019-DD00-4C3A-9DF5-D93E13D089A2}" type="pres">
      <dgm:prSet presAssocID="{C25CFB90-F524-46F3-A066-2778E37F267F}" presName="composite2" presStyleCnt="0"/>
      <dgm:spPr/>
    </dgm:pt>
    <dgm:pt modelId="{6B33A173-38A3-48E7-9EF7-9D8D315196E7}" type="pres">
      <dgm:prSet presAssocID="{C25CFB90-F524-46F3-A066-2778E37F267F}" presName="background2" presStyleLbl="node2" presStyleIdx="0" presStyleCnt="2"/>
      <dgm:spPr/>
    </dgm:pt>
    <dgm:pt modelId="{61D78363-138B-4F6F-A669-C286068E1856}" type="pres">
      <dgm:prSet presAssocID="{C25CFB90-F524-46F3-A066-2778E37F267F}" presName="text2" presStyleLbl="fgAcc2" presStyleIdx="0" presStyleCnt="2" custLinFactNeighborX="-648" custLinFactNeighborY="10198">
        <dgm:presLayoutVars>
          <dgm:chPref val="3"/>
        </dgm:presLayoutVars>
      </dgm:prSet>
      <dgm:spPr/>
    </dgm:pt>
    <dgm:pt modelId="{EF24F86F-CBC5-4C92-85E8-AA2234341194}" type="pres">
      <dgm:prSet presAssocID="{C25CFB90-F524-46F3-A066-2778E37F267F}" presName="hierChild3" presStyleCnt="0"/>
      <dgm:spPr/>
    </dgm:pt>
    <dgm:pt modelId="{2A4191FD-2BFC-42C2-B018-5565AF3ACC7C}" type="pres">
      <dgm:prSet presAssocID="{7806DFEC-0C92-47DE-9A91-BD1421955235}" presName="Name10" presStyleLbl="parChTrans1D2" presStyleIdx="1" presStyleCnt="2"/>
      <dgm:spPr/>
    </dgm:pt>
    <dgm:pt modelId="{07A527BA-79E4-48C8-921D-576BC9D15714}" type="pres">
      <dgm:prSet presAssocID="{F6AF3D8B-0393-46E7-8206-EA53736564C3}" presName="hierRoot2" presStyleCnt="0"/>
      <dgm:spPr/>
    </dgm:pt>
    <dgm:pt modelId="{13A38884-A3A8-4524-BECA-291B9443FDBB}" type="pres">
      <dgm:prSet presAssocID="{F6AF3D8B-0393-46E7-8206-EA53736564C3}" presName="composite2" presStyleCnt="0"/>
      <dgm:spPr/>
    </dgm:pt>
    <dgm:pt modelId="{BC168971-92B9-4380-B5C9-AFA316510036}" type="pres">
      <dgm:prSet presAssocID="{F6AF3D8B-0393-46E7-8206-EA53736564C3}" presName="background2" presStyleLbl="node2" presStyleIdx="1" presStyleCnt="2"/>
      <dgm:spPr/>
    </dgm:pt>
    <dgm:pt modelId="{84C5BEE4-1D39-40DD-B3E3-0A82150CB1B9}" type="pres">
      <dgm:prSet presAssocID="{F6AF3D8B-0393-46E7-8206-EA53736564C3}" presName="text2" presStyleLbl="fgAcc2" presStyleIdx="1" presStyleCnt="2" custLinFactNeighborX="93253" custLinFactNeighborY="4231">
        <dgm:presLayoutVars>
          <dgm:chPref val="3"/>
        </dgm:presLayoutVars>
      </dgm:prSet>
      <dgm:spPr/>
    </dgm:pt>
    <dgm:pt modelId="{0474FEB0-8AEE-4A7E-9723-9E75206D4A26}" type="pres">
      <dgm:prSet presAssocID="{F6AF3D8B-0393-46E7-8206-EA53736564C3}" presName="hierChild3" presStyleCnt="0"/>
      <dgm:spPr/>
    </dgm:pt>
  </dgm:ptLst>
  <dgm:cxnLst>
    <dgm:cxn modelId="{B78BB918-5D1C-4511-9EBD-9A4F3E5F5A68}" type="presOf" srcId="{9628E095-AD07-4EA3-8907-FA1D612C97A2}" destId="{567A9E3C-2ECA-4395-B6D9-47436D9C6AB9}" srcOrd="0" destOrd="0" presId="urn:microsoft.com/office/officeart/2005/8/layout/hierarchy1"/>
    <dgm:cxn modelId="{FA67802C-B45A-4708-A756-E4FA0022C9A2}" type="presOf" srcId="{C25CFB90-F524-46F3-A066-2778E37F267F}" destId="{61D78363-138B-4F6F-A669-C286068E1856}" srcOrd="0" destOrd="0" presId="urn:microsoft.com/office/officeart/2005/8/layout/hierarchy1"/>
    <dgm:cxn modelId="{DF5EDA31-8C15-436B-8165-F0FF1F3DF42E}" type="presOf" srcId="{7806DFEC-0C92-47DE-9A91-BD1421955235}" destId="{2A4191FD-2BFC-42C2-B018-5565AF3ACC7C}" srcOrd="0" destOrd="0" presId="urn:microsoft.com/office/officeart/2005/8/layout/hierarchy1"/>
    <dgm:cxn modelId="{2A0FD961-AACB-4F5A-A2EC-E37B97008044}" srcId="{8ECE6D23-9104-458B-B472-E51030920CB3}" destId="{143EDBBB-4289-479D-B643-A09D9DB700A4}" srcOrd="0" destOrd="0" parTransId="{8882FF6A-0F4A-4018-B557-6FDC9368FB5C}" sibTransId="{49684497-AAFA-4A22-AB2D-4C2669D094D5}"/>
    <dgm:cxn modelId="{DA33AE4B-5CD2-4A34-AAA4-153E50D99B34}" type="presOf" srcId="{143EDBBB-4289-479D-B643-A09D9DB700A4}" destId="{C4AED027-353E-483A-9EE9-082B1D289DA6}" srcOrd="0" destOrd="0" presId="urn:microsoft.com/office/officeart/2005/8/layout/hierarchy1"/>
    <dgm:cxn modelId="{31AF059B-5D7A-4E70-B91E-CD8495FC078B}" type="presOf" srcId="{8ECE6D23-9104-458B-B472-E51030920CB3}" destId="{D0B332E9-7A4A-41E6-90F3-575A734E9618}" srcOrd="0" destOrd="0" presId="urn:microsoft.com/office/officeart/2005/8/layout/hierarchy1"/>
    <dgm:cxn modelId="{5C68F8A6-E525-4E46-B344-5AF8948FA9E7}" srcId="{143EDBBB-4289-479D-B643-A09D9DB700A4}" destId="{C25CFB90-F524-46F3-A066-2778E37F267F}" srcOrd="0" destOrd="0" parTransId="{9628E095-AD07-4EA3-8907-FA1D612C97A2}" sibTransId="{525D0AA9-9B45-4590-A221-DD3DDE1B3F4E}"/>
    <dgm:cxn modelId="{6C52F5AA-2792-4BAF-9FBF-61BCB15D555E}" srcId="{143EDBBB-4289-479D-B643-A09D9DB700A4}" destId="{F6AF3D8B-0393-46E7-8206-EA53736564C3}" srcOrd="1" destOrd="0" parTransId="{7806DFEC-0C92-47DE-9A91-BD1421955235}" sibTransId="{D5CBDE8A-C546-4265-90EC-917802D8FB60}"/>
    <dgm:cxn modelId="{0A0F4CBC-F75B-46B6-AFBC-1520AAD8B548}" type="presOf" srcId="{F6AF3D8B-0393-46E7-8206-EA53736564C3}" destId="{84C5BEE4-1D39-40DD-B3E3-0A82150CB1B9}" srcOrd="0" destOrd="0" presId="urn:microsoft.com/office/officeart/2005/8/layout/hierarchy1"/>
    <dgm:cxn modelId="{DD6F7167-CA52-4914-8764-1E336C7A7154}" type="presParOf" srcId="{D0B332E9-7A4A-41E6-90F3-575A734E9618}" destId="{30C24C5F-FF1D-416C-8A09-A310B32998DE}" srcOrd="0" destOrd="0" presId="urn:microsoft.com/office/officeart/2005/8/layout/hierarchy1"/>
    <dgm:cxn modelId="{666326D9-A03A-420F-9D02-BE340A081CA4}" type="presParOf" srcId="{30C24C5F-FF1D-416C-8A09-A310B32998DE}" destId="{66AF2731-335C-42BC-A72C-A0E2063762B1}" srcOrd="0" destOrd="0" presId="urn:microsoft.com/office/officeart/2005/8/layout/hierarchy1"/>
    <dgm:cxn modelId="{2D8948B4-76AE-4754-94F2-98294E110FA6}" type="presParOf" srcId="{66AF2731-335C-42BC-A72C-A0E2063762B1}" destId="{43B13C61-13DE-44A9-B8F7-DCA1A174B11C}" srcOrd="0" destOrd="0" presId="urn:microsoft.com/office/officeart/2005/8/layout/hierarchy1"/>
    <dgm:cxn modelId="{52211A5A-41F5-451B-A6DF-8F898E7AB9B0}" type="presParOf" srcId="{66AF2731-335C-42BC-A72C-A0E2063762B1}" destId="{C4AED027-353E-483A-9EE9-082B1D289DA6}" srcOrd="1" destOrd="0" presId="urn:microsoft.com/office/officeart/2005/8/layout/hierarchy1"/>
    <dgm:cxn modelId="{03210383-437D-49FF-9454-8676827D83D3}" type="presParOf" srcId="{30C24C5F-FF1D-416C-8A09-A310B32998DE}" destId="{7C8C9FB7-D88E-4654-B7D3-95B99CF74365}" srcOrd="1" destOrd="0" presId="urn:microsoft.com/office/officeart/2005/8/layout/hierarchy1"/>
    <dgm:cxn modelId="{E2A1153C-A132-4C7E-BA7E-237D43524B78}" type="presParOf" srcId="{7C8C9FB7-D88E-4654-B7D3-95B99CF74365}" destId="{567A9E3C-2ECA-4395-B6D9-47436D9C6AB9}" srcOrd="0" destOrd="0" presId="urn:microsoft.com/office/officeart/2005/8/layout/hierarchy1"/>
    <dgm:cxn modelId="{A29575B7-D87E-4E28-B81D-39EF1AD56B2B}" type="presParOf" srcId="{7C8C9FB7-D88E-4654-B7D3-95B99CF74365}" destId="{86199456-5A55-44D5-ABFA-5384EB798425}" srcOrd="1" destOrd="0" presId="urn:microsoft.com/office/officeart/2005/8/layout/hierarchy1"/>
    <dgm:cxn modelId="{14E81C4A-8B08-45C6-82B8-50F3F307A91F}" type="presParOf" srcId="{86199456-5A55-44D5-ABFA-5384EB798425}" destId="{0F361019-DD00-4C3A-9DF5-D93E13D089A2}" srcOrd="0" destOrd="0" presId="urn:microsoft.com/office/officeart/2005/8/layout/hierarchy1"/>
    <dgm:cxn modelId="{A322F05B-D660-4C0B-A446-21A855AA66E5}" type="presParOf" srcId="{0F361019-DD00-4C3A-9DF5-D93E13D089A2}" destId="{6B33A173-38A3-48E7-9EF7-9D8D315196E7}" srcOrd="0" destOrd="0" presId="urn:microsoft.com/office/officeart/2005/8/layout/hierarchy1"/>
    <dgm:cxn modelId="{4CF07727-D132-4EA1-97CF-A3B1B6817CF5}" type="presParOf" srcId="{0F361019-DD00-4C3A-9DF5-D93E13D089A2}" destId="{61D78363-138B-4F6F-A669-C286068E1856}" srcOrd="1" destOrd="0" presId="urn:microsoft.com/office/officeart/2005/8/layout/hierarchy1"/>
    <dgm:cxn modelId="{EE172660-196F-4357-993E-FBC505EC65D1}" type="presParOf" srcId="{86199456-5A55-44D5-ABFA-5384EB798425}" destId="{EF24F86F-CBC5-4C92-85E8-AA2234341194}" srcOrd="1" destOrd="0" presId="urn:microsoft.com/office/officeart/2005/8/layout/hierarchy1"/>
    <dgm:cxn modelId="{7FD6E0E7-9C40-42E0-948E-65136774B249}" type="presParOf" srcId="{7C8C9FB7-D88E-4654-B7D3-95B99CF74365}" destId="{2A4191FD-2BFC-42C2-B018-5565AF3ACC7C}" srcOrd="2" destOrd="0" presId="urn:microsoft.com/office/officeart/2005/8/layout/hierarchy1"/>
    <dgm:cxn modelId="{6CEFBB0C-39D0-444A-9DD7-F5B8C779F8A6}" type="presParOf" srcId="{7C8C9FB7-D88E-4654-B7D3-95B99CF74365}" destId="{07A527BA-79E4-48C8-921D-576BC9D15714}" srcOrd="3" destOrd="0" presId="urn:microsoft.com/office/officeart/2005/8/layout/hierarchy1"/>
    <dgm:cxn modelId="{4CD12CF0-49BA-40C2-A32B-526D492B05C4}" type="presParOf" srcId="{07A527BA-79E4-48C8-921D-576BC9D15714}" destId="{13A38884-A3A8-4524-BECA-291B9443FDBB}" srcOrd="0" destOrd="0" presId="urn:microsoft.com/office/officeart/2005/8/layout/hierarchy1"/>
    <dgm:cxn modelId="{6A3509AC-1B0A-4D16-9F2E-15CC154DC5F2}" type="presParOf" srcId="{13A38884-A3A8-4524-BECA-291B9443FDBB}" destId="{BC168971-92B9-4380-B5C9-AFA316510036}" srcOrd="0" destOrd="0" presId="urn:microsoft.com/office/officeart/2005/8/layout/hierarchy1"/>
    <dgm:cxn modelId="{9607D452-D86B-40D4-8959-4EBFE3733764}" type="presParOf" srcId="{13A38884-A3A8-4524-BECA-291B9443FDBB}" destId="{84C5BEE4-1D39-40DD-B3E3-0A82150CB1B9}" srcOrd="1" destOrd="0" presId="urn:microsoft.com/office/officeart/2005/8/layout/hierarchy1"/>
    <dgm:cxn modelId="{E05D1563-C4E5-444E-8994-7D6BAFFFBF75}" type="presParOf" srcId="{07A527BA-79E4-48C8-921D-576BC9D15714}" destId="{0474FEB0-8AEE-4A7E-9723-9E75206D4A26}"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4C388-FC2C-4F3A-825A-0F8C1A50E345}">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CF39C0-B49A-41A5-A503-BE20D78AB5CC}">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2AEF41-9F03-40EA-A6CE-EEE1BF47312A}">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844550">
            <a:lnSpc>
              <a:spcPct val="100000"/>
            </a:lnSpc>
            <a:spcBef>
              <a:spcPct val="0"/>
            </a:spcBef>
            <a:spcAft>
              <a:spcPct val="35000"/>
            </a:spcAft>
            <a:buNone/>
          </a:pPr>
          <a:r>
            <a:rPr lang="en-US" sz="1900" b="0" i="0" kern="1200"/>
            <a:t>Analysis of variance (ANOVA) is a statistical technique that is used to check if the means of two or more groups are significantly different from each other. ANOVA checks the impact of one or more factors by comparing the means of different samples.</a:t>
          </a:r>
          <a:endParaRPr lang="en-US" sz="1900" kern="1200"/>
        </a:p>
      </dsp:txBody>
      <dsp:txXfrm>
        <a:off x="1507738" y="707092"/>
        <a:ext cx="9007861" cy="1305401"/>
      </dsp:txXfrm>
    </dsp:sp>
    <dsp:sp modelId="{B5137266-D54D-469C-BBC1-50A71F6D9B72}">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088A65-D68E-42AF-904C-77CBFAF9AADB}">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BF4D9-D925-4113-A2D9-DD1A967AA446}">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844550">
            <a:lnSpc>
              <a:spcPct val="100000"/>
            </a:lnSpc>
            <a:spcBef>
              <a:spcPct val="0"/>
            </a:spcBef>
            <a:spcAft>
              <a:spcPct val="35000"/>
            </a:spcAft>
            <a:buNone/>
          </a:pPr>
          <a:r>
            <a:rPr lang="en-US" sz="1900" b="0" i="0" kern="1200"/>
            <a:t>Another measure to compare the samples is called a t-test. When we have only two samples, t-test and ANOVA give the same results. However, using a t-test would not be reliable in cases where there are more than 2 samples. </a:t>
          </a:r>
          <a:endParaRPr lang="en-US" sz="1900" kern="1200"/>
        </a:p>
      </dsp:txBody>
      <dsp:txXfrm>
        <a:off x="1507738" y="2338844"/>
        <a:ext cx="9007861" cy="130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F4597-8E63-4239-AF84-34C4919CF48D}">
      <dsp:nvSpPr>
        <dsp:cNvPr id="0" name=""/>
        <dsp:cNvSpPr/>
      </dsp:nvSpPr>
      <dsp:spPr>
        <a:xfrm>
          <a:off x="0" y="724892"/>
          <a:ext cx="6276975" cy="13382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542EAF-834B-4FAF-8D77-CFA22F2DE185}">
      <dsp:nvSpPr>
        <dsp:cNvPr id="0" name=""/>
        <dsp:cNvSpPr/>
      </dsp:nvSpPr>
      <dsp:spPr>
        <a:xfrm>
          <a:off x="404824" y="1026001"/>
          <a:ext cx="736044" cy="7360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878312-97D3-41FD-9CB7-8701C36EEB35}">
      <dsp:nvSpPr>
        <dsp:cNvPr id="0" name=""/>
        <dsp:cNvSpPr/>
      </dsp:nvSpPr>
      <dsp:spPr>
        <a:xfrm>
          <a:off x="1545693" y="724892"/>
          <a:ext cx="4731281" cy="1338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633" tIns="141633" rIns="141633" bIns="141633" numCol="1" spcCol="1270" anchor="ctr" anchorCtr="0">
          <a:noAutofit/>
        </a:bodyPr>
        <a:lstStyle/>
        <a:p>
          <a:pPr marL="0" lvl="0" indent="0" algn="l" defTabSz="755650">
            <a:lnSpc>
              <a:spcPct val="100000"/>
            </a:lnSpc>
            <a:spcBef>
              <a:spcPct val="0"/>
            </a:spcBef>
            <a:spcAft>
              <a:spcPct val="35000"/>
            </a:spcAft>
            <a:buNone/>
          </a:pPr>
          <a:r>
            <a:rPr lang="en-US" sz="1700" kern="1200"/>
            <a:t>If we take only one factor and investigate the differences amongst its various categories having numerous possible values, we are said to use one-way ANOVA.</a:t>
          </a:r>
        </a:p>
      </dsp:txBody>
      <dsp:txXfrm>
        <a:off x="1545693" y="724892"/>
        <a:ext cx="4731281" cy="1338262"/>
      </dsp:txXfrm>
    </dsp:sp>
    <dsp:sp modelId="{3421DD4A-76D1-4D43-BA6B-30B0609DA48B}">
      <dsp:nvSpPr>
        <dsp:cNvPr id="0" name=""/>
        <dsp:cNvSpPr/>
      </dsp:nvSpPr>
      <dsp:spPr>
        <a:xfrm>
          <a:off x="0" y="2397720"/>
          <a:ext cx="6276975" cy="13382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F3C7A-9504-451E-AE77-D4EED9D5EB7F}">
      <dsp:nvSpPr>
        <dsp:cNvPr id="0" name=""/>
        <dsp:cNvSpPr/>
      </dsp:nvSpPr>
      <dsp:spPr>
        <a:xfrm>
          <a:off x="404824" y="2698829"/>
          <a:ext cx="736044" cy="7360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6842B8-B97C-4BDF-A01A-1967EC228702}">
      <dsp:nvSpPr>
        <dsp:cNvPr id="0" name=""/>
        <dsp:cNvSpPr/>
      </dsp:nvSpPr>
      <dsp:spPr>
        <a:xfrm>
          <a:off x="1545693" y="2397720"/>
          <a:ext cx="4731281" cy="1338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633" tIns="141633" rIns="141633" bIns="141633" numCol="1" spcCol="1270" anchor="ctr" anchorCtr="0">
          <a:noAutofit/>
        </a:bodyPr>
        <a:lstStyle/>
        <a:p>
          <a:pPr marL="0" lvl="0" indent="0" algn="l" defTabSz="755650">
            <a:lnSpc>
              <a:spcPct val="100000"/>
            </a:lnSpc>
            <a:spcBef>
              <a:spcPct val="0"/>
            </a:spcBef>
            <a:spcAft>
              <a:spcPct val="35000"/>
            </a:spcAft>
            <a:buNone/>
          </a:pPr>
          <a:r>
            <a:rPr lang="en-US" sz="1700" kern="1200" dirty="0"/>
            <a:t>In two-way ANOVA, the interaction or inter-relationship of two factors affecting the values of a variable can as well be studied for better decisions.</a:t>
          </a:r>
        </a:p>
      </dsp:txBody>
      <dsp:txXfrm>
        <a:off x="1545693" y="2397720"/>
        <a:ext cx="4731281" cy="1338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191FD-2BFC-42C2-B018-5565AF3ACC7C}">
      <dsp:nvSpPr>
        <dsp:cNvPr id="0" name=""/>
        <dsp:cNvSpPr/>
      </dsp:nvSpPr>
      <dsp:spPr>
        <a:xfrm>
          <a:off x="2067122" y="825138"/>
          <a:ext cx="1417497" cy="377979"/>
        </a:xfrm>
        <a:custGeom>
          <a:avLst/>
          <a:gdLst/>
          <a:ahLst/>
          <a:cxnLst/>
          <a:rect l="0" t="0" r="0" b="0"/>
          <a:pathLst>
            <a:path>
              <a:moveTo>
                <a:pt x="0" y="0"/>
              </a:moveTo>
              <a:lnTo>
                <a:pt x="0" y="257618"/>
              </a:lnTo>
              <a:lnTo>
                <a:pt x="1417497" y="257618"/>
              </a:lnTo>
              <a:lnTo>
                <a:pt x="1417497" y="377979"/>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7A9E3C-2ECA-4395-B6D9-47436D9C6AB9}">
      <dsp:nvSpPr>
        <dsp:cNvPr id="0" name=""/>
        <dsp:cNvSpPr/>
      </dsp:nvSpPr>
      <dsp:spPr>
        <a:xfrm>
          <a:off x="1264716" y="825138"/>
          <a:ext cx="802405" cy="377979"/>
        </a:xfrm>
        <a:custGeom>
          <a:avLst/>
          <a:gdLst/>
          <a:ahLst/>
          <a:cxnLst/>
          <a:rect l="0" t="0" r="0" b="0"/>
          <a:pathLst>
            <a:path>
              <a:moveTo>
                <a:pt x="802405" y="0"/>
              </a:moveTo>
              <a:lnTo>
                <a:pt x="802405" y="257618"/>
              </a:lnTo>
              <a:lnTo>
                <a:pt x="0" y="257618"/>
              </a:lnTo>
              <a:lnTo>
                <a:pt x="0" y="377979"/>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B13C61-13DE-44A9-B8F7-DCA1A174B11C}">
      <dsp:nvSpPr>
        <dsp:cNvPr id="0" name=""/>
        <dsp:cNvSpPr/>
      </dsp:nvSpPr>
      <dsp:spPr>
        <a:xfrm>
          <a:off x="1417497" y="114"/>
          <a:ext cx="1299250" cy="8250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AED027-353E-483A-9EE9-082B1D289DA6}">
      <dsp:nvSpPr>
        <dsp:cNvPr id="0" name=""/>
        <dsp:cNvSpPr/>
      </dsp:nvSpPr>
      <dsp:spPr>
        <a:xfrm>
          <a:off x="1561858" y="137257"/>
          <a:ext cx="1299250" cy="82502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ANOVA</a:t>
          </a:r>
        </a:p>
      </dsp:txBody>
      <dsp:txXfrm>
        <a:off x="1586022" y="161421"/>
        <a:ext cx="1250922" cy="776696"/>
      </dsp:txXfrm>
    </dsp:sp>
    <dsp:sp modelId="{6B33A173-38A3-48E7-9EF7-9D8D315196E7}">
      <dsp:nvSpPr>
        <dsp:cNvPr id="0" name=""/>
        <dsp:cNvSpPr/>
      </dsp:nvSpPr>
      <dsp:spPr>
        <a:xfrm>
          <a:off x="615091" y="1203117"/>
          <a:ext cx="1299250" cy="8250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D78363-138B-4F6F-A669-C286068E1856}">
      <dsp:nvSpPr>
        <dsp:cNvPr id="0" name=""/>
        <dsp:cNvSpPr/>
      </dsp:nvSpPr>
      <dsp:spPr>
        <a:xfrm>
          <a:off x="759452" y="1340260"/>
          <a:ext cx="1299250" cy="82502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ONE WAY ANOVA</a:t>
          </a:r>
        </a:p>
      </dsp:txBody>
      <dsp:txXfrm>
        <a:off x="783616" y="1364424"/>
        <a:ext cx="1250922" cy="776696"/>
      </dsp:txXfrm>
    </dsp:sp>
    <dsp:sp modelId="{BC168971-92B9-4380-B5C9-AFA316510036}">
      <dsp:nvSpPr>
        <dsp:cNvPr id="0" name=""/>
        <dsp:cNvSpPr/>
      </dsp:nvSpPr>
      <dsp:spPr>
        <a:xfrm>
          <a:off x="2834994" y="1203117"/>
          <a:ext cx="1299250" cy="8250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C5BEE4-1D39-40DD-B3E3-0A82150CB1B9}">
      <dsp:nvSpPr>
        <dsp:cNvPr id="0" name=""/>
        <dsp:cNvSpPr/>
      </dsp:nvSpPr>
      <dsp:spPr>
        <a:xfrm>
          <a:off x="2979355" y="1340260"/>
          <a:ext cx="1299250" cy="82502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TWO WAY ANOVA</a:t>
          </a:r>
        </a:p>
      </dsp:txBody>
      <dsp:txXfrm>
        <a:off x="3003519" y="1364424"/>
        <a:ext cx="1250922" cy="77669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DC6F-B425-A1CE-C8E6-F5AC4E553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E2FDA93-2886-0C86-229A-E527FBE405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4CA0633-7670-E464-EEB3-69AD93A0A222}"/>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420365EA-5438-3DFC-4C40-ED8C792418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27C7F9-5EAE-81F0-2E61-9360B13DD0A6}"/>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113210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2BCA-E95D-4583-23D4-B207EFAB21F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9A6EA9A-CDB5-C74E-28CE-E44A40925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24770AC-5123-665C-90F8-46B497F6F34E}"/>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58DA7BB0-C394-CDED-B85F-376928BAA0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3D3F3A-1322-2642-47F9-3530D1405782}"/>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294989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10AAB7-A37E-B253-5DB6-B71C5C261B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759505C-EA8C-56CA-4A50-C06FEC4824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7319C7-D726-AB38-2828-48391F53AE05}"/>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4553752C-8ADD-9D05-E7C6-119EB57DBF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38B2AB-7466-36E3-A329-798282C58A62}"/>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91590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9095-C036-F151-25AA-6D5F087676A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FF1EC2C-D316-C124-8540-BE48FD4CAF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1160A2-88F3-056C-B8A5-01EB3DD49A7F}"/>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5995551E-EBAF-A69F-9E53-C74A31F022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369459-F863-055A-D1F4-C8FC21F4E126}"/>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147572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778F-0729-34AD-9E45-0C765A62A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6E3F516-3C31-CF6A-58BC-FC31F698E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9C58F9-ADDC-753C-AE2F-63BBDD1E0D9C}"/>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7E97FE44-780D-437E-D319-5A0EF6DB15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3DC781-A459-7CB1-2301-B98EC5BF986E}"/>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71671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9BB6A-70E9-8D0C-4862-E3514CC173B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06C7A6-702D-E9E2-FCDC-B52AD586F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ED5AD90-B591-40DB-7EB8-094AB7E661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915E2FB-6E38-3EC0-F4A6-FD8FD090669D}"/>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6" name="Footer Placeholder 5">
            <a:extLst>
              <a:ext uri="{FF2B5EF4-FFF2-40B4-BE49-F238E27FC236}">
                <a16:creationId xmlns:a16="http://schemas.microsoft.com/office/drawing/2014/main" id="{2B5136BE-AF53-6713-A238-318E9FA86C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E6FE180-E560-CACC-3B03-93446E9ECB05}"/>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1008738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E26E-211C-4F33-FBCC-EB32FD6BF59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4B862A8-7C20-5D90-1D0F-92ED8FF7E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41A272-76A6-6A46-4198-749C343FF5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FBC3E28-6617-0032-D317-8F16A74381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F2697B-1B66-B350-E798-B55E4A8F55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D9D4CE8-7971-C596-F1F2-F14D667216D4}"/>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8" name="Footer Placeholder 7">
            <a:extLst>
              <a:ext uri="{FF2B5EF4-FFF2-40B4-BE49-F238E27FC236}">
                <a16:creationId xmlns:a16="http://schemas.microsoft.com/office/drawing/2014/main" id="{7C90185C-A5E4-63A6-1E23-2ABBD5D2BED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FA495B3-40BA-CB33-0B1C-34AA12A22F74}"/>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307217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AE9-AFB3-0AE9-8B92-79256107BF3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442DE43-CF06-AEE7-ACA1-7608A7F910DF}"/>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4" name="Footer Placeholder 3">
            <a:extLst>
              <a:ext uri="{FF2B5EF4-FFF2-40B4-BE49-F238E27FC236}">
                <a16:creationId xmlns:a16="http://schemas.microsoft.com/office/drawing/2014/main" id="{A23383FB-3431-4F15-6BFD-5B4B5C715DD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CAD58E-DF92-6D6E-9F63-46B911A8ADFA}"/>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24831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8FDA5-0E3F-2787-9802-0220E6E6A111}"/>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3" name="Footer Placeholder 2">
            <a:extLst>
              <a:ext uri="{FF2B5EF4-FFF2-40B4-BE49-F238E27FC236}">
                <a16:creationId xmlns:a16="http://schemas.microsoft.com/office/drawing/2014/main" id="{5B31EBAF-AF67-8A46-598B-1E272CA7AA8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709D193-6AEC-F78C-2250-A6351CDB21B2}"/>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123027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01E09-9ADD-F721-C218-81C79EF79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BA0A16B-9CBB-CFF8-2EE9-F2C0431B45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2E63FF1-267D-BCFA-0DF8-BAF832257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D1D79D-5040-60CB-6B18-FF6B26E69254}"/>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6" name="Footer Placeholder 5">
            <a:extLst>
              <a:ext uri="{FF2B5EF4-FFF2-40B4-BE49-F238E27FC236}">
                <a16:creationId xmlns:a16="http://schemas.microsoft.com/office/drawing/2014/main" id="{79EE1F6B-E3A5-DED1-722D-E7366ABBD8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590663-2041-C757-667F-0471E85ABC68}"/>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1447732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EC9A-341F-D647-3A8F-4B7863FFEE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0E60B21-4050-5A30-D97F-AB998F0F62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E80B310-E103-D9AE-1F1F-E86E54D68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CD569-C919-927C-F734-AD1FC8F0A0EE}"/>
              </a:ext>
            </a:extLst>
          </p:cNvPr>
          <p:cNvSpPr>
            <a:spLocks noGrp="1"/>
          </p:cNvSpPr>
          <p:nvPr>
            <p:ph type="dt" sz="half" idx="10"/>
          </p:nvPr>
        </p:nvSpPr>
        <p:spPr/>
        <p:txBody>
          <a:bodyPr/>
          <a:lstStyle/>
          <a:p>
            <a:fld id="{E4FE9FF8-74E9-440E-B79C-B8D8D9FBC286}" type="datetimeFigureOut">
              <a:rPr lang="en-IN" smtClean="0"/>
              <a:t>18-03-2023</a:t>
            </a:fld>
            <a:endParaRPr lang="en-IN"/>
          </a:p>
        </p:txBody>
      </p:sp>
      <p:sp>
        <p:nvSpPr>
          <p:cNvPr id="6" name="Footer Placeholder 5">
            <a:extLst>
              <a:ext uri="{FF2B5EF4-FFF2-40B4-BE49-F238E27FC236}">
                <a16:creationId xmlns:a16="http://schemas.microsoft.com/office/drawing/2014/main" id="{3EB56476-E7BC-1B78-FA74-0FBDA5FBF3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8E08776-87C8-6ECB-558D-71B612E5C8F6}"/>
              </a:ext>
            </a:extLst>
          </p:cNvPr>
          <p:cNvSpPr>
            <a:spLocks noGrp="1"/>
          </p:cNvSpPr>
          <p:nvPr>
            <p:ph type="sldNum" sz="quarter" idx="12"/>
          </p:nvPr>
        </p:nvSpPr>
        <p:spPr/>
        <p:txBody>
          <a:bodyPr/>
          <a:lstStyle/>
          <a:p>
            <a:fld id="{A5D3BFC5-53ED-425C-988C-80527EA0CAE6}" type="slidenum">
              <a:rPr lang="en-IN" smtClean="0"/>
              <a:t>‹#›</a:t>
            </a:fld>
            <a:endParaRPr lang="en-IN"/>
          </a:p>
        </p:txBody>
      </p:sp>
    </p:spTree>
    <p:extLst>
      <p:ext uri="{BB962C8B-B14F-4D97-AF65-F5344CB8AC3E}">
        <p14:creationId xmlns:p14="http://schemas.microsoft.com/office/powerpoint/2010/main" val="428701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F65692-F665-B37D-77B3-69B9505B49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17AA756-5193-8CA4-D851-13133BB92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A5B97F-032C-C2B2-D9CA-4CE540898D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E9FF8-74E9-440E-B79C-B8D8D9FBC286}" type="datetimeFigureOut">
              <a:rPr lang="en-IN" smtClean="0"/>
              <a:t>18-03-2023</a:t>
            </a:fld>
            <a:endParaRPr lang="en-IN"/>
          </a:p>
        </p:txBody>
      </p:sp>
      <p:sp>
        <p:nvSpPr>
          <p:cNvPr id="5" name="Footer Placeholder 4">
            <a:extLst>
              <a:ext uri="{FF2B5EF4-FFF2-40B4-BE49-F238E27FC236}">
                <a16:creationId xmlns:a16="http://schemas.microsoft.com/office/drawing/2014/main" id="{B1C0DEFF-AA39-4587-9FE8-4B08E3E500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33AFDCE-E6FC-8DEE-01D8-C0059198CB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3BFC5-53ED-425C-988C-80527EA0CAE6}" type="slidenum">
              <a:rPr lang="en-IN" smtClean="0"/>
              <a:t>‹#›</a:t>
            </a:fld>
            <a:endParaRPr lang="en-IN"/>
          </a:p>
        </p:txBody>
      </p:sp>
    </p:spTree>
    <p:extLst>
      <p:ext uri="{BB962C8B-B14F-4D97-AF65-F5344CB8AC3E}">
        <p14:creationId xmlns:p14="http://schemas.microsoft.com/office/powerpoint/2010/main" val="359830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D1C7E5-FAF9-3D85-3817-A0F955930DD4}"/>
              </a:ext>
            </a:extLst>
          </p:cNvPr>
          <p:cNvSpPr>
            <a:spLocks noGrp="1"/>
          </p:cNvSpPr>
          <p:nvPr>
            <p:ph type="title"/>
          </p:nvPr>
        </p:nvSpPr>
        <p:spPr>
          <a:xfrm>
            <a:off x="838200" y="894027"/>
            <a:ext cx="3494362" cy="4782873"/>
          </a:xfrm>
        </p:spPr>
        <p:txBody>
          <a:bodyPr>
            <a:normAutofit/>
          </a:bodyPr>
          <a:lstStyle/>
          <a:p>
            <a:pPr algn="r"/>
            <a:r>
              <a:rPr lang="en-IN" dirty="0"/>
              <a:t>ANOVA (Analysis of Variance)</a:t>
            </a:r>
            <a:endParaRPr lang="en-IN"/>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55671F4-1A54-088D-3F33-69265A5D52F4}"/>
              </a:ext>
            </a:extLst>
          </p:cNvPr>
          <p:cNvSpPr>
            <a:spLocks noGrp="1"/>
          </p:cNvSpPr>
          <p:nvPr>
            <p:ph idx="1"/>
          </p:nvPr>
        </p:nvSpPr>
        <p:spPr>
          <a:xfrm>
            <a:off x="4976032" y="894027"/>
            <a:ext cx="6377768" cy="4782873"/>
          </a:xfrm>
        </p:spPr>
        <p:txBody>
          <a:bodyPr anchor="ctr">
            <a:normAutofit/>
          </a:bodyPr>
          <a:lstStyle/>
          <a:p>
            <a:r>
              <a:rPr lang="en-IN" sz="1700"/>
              <a:t>Introduction:</a:t>
            </a:r>
          </a:p>
          <a:p>
            <a:r>
              <a:rPr lang="en-US" sz="1700" b="0" i="0">
                <a:effectLst/>
                <a:latin typeface="Lato" panose="020B0604020202020204" pitchFamily="34" charset="0"/>
              </a:rPr>
              <a:t>Consider a scenario where we have three medical treatments to apply on patients with similar diseases. Once we have the test results, one approach is to assume that the treatment which took the least time to cure the patients is the best among them. What if some of these patients had already been partially cured, or if any other medication was already working on them?</a:t>
            </a:r>
          </a:p>
          <a:p>
            <a:r>
              <a:rPr lang="en-US" sz="1700" b="0" i="0">
                <a:effectLst/>
                <a:latin typeface="Lato" panose="020B0604020202020204" pitchFamily="34" charset="0"/>
              </a:rPr>
              <a:t>In order to make a confident and reliable decision, we will need evidence to support our approach. This is where the concept of ANOVA comes into play.</a:t>
            </a:r>
          </a:p>
          <a:p>
            <a:r>
              <a:rPr lang="en-US" sz="1700" b="0" i="0">
                <a:effectLst/>
                <a:latin typeface="Lato" panose="020F0502020204030203" pitchFamily="34" charset="0"/>
              </a:rPr>
              <a:t>A common approach to figure out a reliable treatment method would be to analyse the days it took the patients to be cured. We can use a statistical technique which can compare these three treatment samples and depict how different these samples are from one another. Such a technique, which compares the samples on the basis of their means, is called ANOVA.</a:t>
            </a:r>
            <a:endParaRPr lang="en-US" sz="1700" b="0" i="0">
              <a:effectLst/>
              <a:latin typeface="Lato" panose="020B0604020202020204" pitchFamily="34" charset="0"/>
            </a:endParaRPr>
          </a:p>
          <a:p>
            <a:endParaRPr lang="en-IN" sz="1700"/>
          </a:p>
        </p:txBody>
      </p:sp>
    </p:spTree>
    <p:extLst>
      <p:ext uri="{BB962C8B-B14F-4D97-AF65-F5344CB8AC3E}">
        <p14:creationId xmlns:p14="http://schemas.microsoft.com/office/powerpoint/2010/main" val="114159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6" name="Rectangle 5">
            <a:extLst>
              <a:ext uri="{FF2B5EF4-FFF2-40B4-BE49-F238E27FC236}">
                <a16:creationId xmlns:a16="http://schemas.microsoft.com/office/drawing/2014/main" id="{235F4B1B-950C-09A0-2988-6D351C0B7C14}"/>
              </a:ext>
            </a:extLst>
          </p:cNvPr>
          <p:cNvSpPr/>
          <p:nvPr/>
        </p:nvSpPr>
        <p:spPr>
          <a:xfrm>
            <a:off x="5622061" y="762538"/>
            <a:ext cx="5649349" cy="3199862"/>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600" kern="1200" dirty="0">
                <a:ln w="0"/>
                <a:solidFill>
                  <a:srgbClr val="FFFFFF"/>
                </a:solidFill>
                <a:effectLst>
                  <a:outerShdw blurRad="38100" dist="25400" dir="5400000" algn="ctr" rotWithShape="0">
                    <a:srgbClr val="6E747A">
                      <a:alpha val="43000"/>
                    </a:srgbClr>
                  </a:outerShdw>
                </a:effectLst>
                <a:latin typeface="+mj-lt"/>
                <a:ea typeface="+mj-ea"/>
                <a:cs typeface="+mj-cs"/>
              </a:rPr>
              <a:t>THANK YOU</a:t>
            </a:r>
            <a:endParaRPr lang="en-US" sz="6600" b="0" kern="1200" cap="none" spc="0" dirty="0">
              <a:ln w="0"/>
              <a:solidFill>
                <a:srgbClr val="FFFFFF"/>
              </a:solidFill>
              <a:effectLst>
                <a:outerShdw blurRad="38100" dist="19050" dir="2700000" algn="tl" rotWithShape="0">
                  <a:schemeClr val="dk1">
                    <a:alpha val="40000"/>
                  </a:schemeClr>
                </a:outerShdw>
              </a:effectLst>
              <a:latin typeface="+mj-lt"/>
              <a:ea typeface="+mj-ea"/>
              <a:cs typeface="+mj-cs"/>
            </a:endParaRPr>
          </a:p>
        </p:txBody>
      </p:sp>
      <p:sp>
        <p:nvSpPr>
          <p:cNvPr id="2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859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F90D8-8999-7DCA-1404-C13C30FE70DF}"/>
              </a:ext>
            </a:extLst>
          </p:cNvPr>
          <p:cNvSpPr>
            <a:spLocks noGrp="1"/>
          </p:cNvSpPr>
          <p:nvPr>
            <p:ph type="title"/>
          </p:nvPr>
        </p:nvSpPr>
        <p:spPr/>
        <p:txBody>
          <a:bodyPr/>
          <a:lstStyle/>
          <a:p>
            <a:r>
              <a:rPr lang="en-IN" dirty="0"/>
              <a:t>ANOVA</a:t>
            </a:r>
          </a:p>
        </p:txBody>
      </p:sp>
      <p:graphicFrame>
        <p:nvGraphicFramePr>
          <p:cNvPr id="5" name="Content Placeholder 2">
            <a:extLst>
              <a:ext uri="{FF2B5EF4-FFF2-40B4-BE49-F238E27FC236}">
                <a16:creationId xmlns:a16="http://schemas.microsoft.com/office/drawing/2014/main" id="{86AFF3D2-1281-8CA4-C9BF-62200A4F7B9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772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C7144-0324-9057-0489-EAA6CFF9BCA1}"/>
              </a:ext>
            </a:extLst>
          </p:cNvPr>
          <p:cNvSpPr>
            <a:spLocks noGrp="1"/>
          </p:cNvSpPr>
          <p:nvPr>
            <p:ph type="title"/>
          </p:nvPr>
        </p:nvSpPr>
        <p:spPr>
          <a:xfrm>
            <a:off x="838200" y="963877"/>
            <a:ext cx="3494362" cy="4930246"/>
          </a:xfrm>
        </p:spPr>
        <p:txBody>
          <a:bodyPr>
            <a:normAutofit/>
          </a:bodyPr>
          <a:lstStyle/>
          <a:p>
            <a:pPr algn="r"/>
            <a:r>
              <a:rPr lang="en-IN" dirty="0"/>
              <a:t>ANOVA</a:t>
            </a:r>
            <a:endParaRPr lang="en-IN"/>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DAF12D-7526-E893-C440-DAA4C800283C}"/>
              </a:ext>
            </a:extLst>
          </p:cNvPr>
          <p:cNvSpPr>
            <a:spLocks noGrp="1"/>
          </p:cNvSpPr>
          <p:nvPr>
            <p:ph idx="1"/>
          </p:nvPr>
        </p:nvSpPr>
        <p:spPr>
          <a:xfrm>
            <a:off x="4976031" y="963877"/>
            <a:ext cx="6377769" cy="4930246"/>
          </a:xfrm>
        </p:spPr>
        <p:txBody>
          <a:bodyPr anchor="ctr">
            <a:normAutofit/>
          </a:bodyPr>
          <a:lstStyle/>
          <a:p>
            <a:r>
              <a:rPr lang="en-US" sz="1900" dirty="0">
                <a:effectLst/>
                <a:latin typeface="Times New Roman" panose="02020603050405020304" pitchFamily="18" charset="0"/>
                <a:ea typeface="Times New Roman" panose="02020603050405020304" pitchFamily="18" charset="0"/>
              </a:rPr>
              <a:t>ANOVA is essentially a procedure for testing the difference among different groups of data for homogeneity.</a:t>
            </a:r>
          </a:p>
          <a:p>
            <a:r>
              <a:rPr lang="en-US" sz="1900" b="1" dirty="0">
                <a:effectLst/>
                <a:latin typeface="Times New Roman" panose="02020603050405020304" pitchFamily="18" charset="0"/>
                <a:ea typeface="Times New Roman" panose="02020603050405020304" pitchFamily="18" charset="0"/>
              </a:rPr>
              <a:t>The essence of ANOVA is that the total amount of variation in a set of data is broken down into two types, that amount which can be attributed to chance and that amount which can be attributed to specified causes.</a:t>
            </a:r>
          </a:p>
          <a:p>
            <a:r>
              <a:rPr lang="en-US" sz="1900" dirty="0">
                <a:effectLst/>
                <a:latin typeface="Calibri" panose="020F0502020204030204" pitchFamily="34" charset="0"/>
                <a:ea typeface="Calibri" panose="020F0502020204030204" pitchFamily="34" charset="0"/>
              </a:rPr>
              <a:t>Thus, in general, through ANOVA technique one can, investigate any number of factors which are hypothesized or said to influence the dependent variable. One may as well investigate the differences amongst various categories within each of these factors which may have a large number of possible values</a:t>
            </a:r>
            <a:r>
              <a:rPr lang="en-US" sz="1900" dirty="0">
                <a:latin typeface="Times New Roman" panose="02020603050405020304" pitchFamily="18" charset="0"/>
                <a:ea typeface="Calibri" panose="020F0502020204030204" pitchFamily="34" charset="0"/>
              </a:rPr>
              <a:t>.</a:t>
            </a:r>
          </a:p>
          <a:p>
            <a:r>
              <a:rPr lang="en-US" sz="1900" dirty="0">
                <a:effectLst/>
                <a:latin typeface="Calibri" panose="020F0502020204030204" pitchFamily="34" charset="0"/>
                <a:ea typeface="Calibri" panose="020F0502020204030204" pitchFamily="34" charset="0"/>
              </a:rPr>
              <a:t>Through this technique one can explain whether various varieties of seeds or fertilizers or soils differ significantly so that a policy decision could be taken accordingly, concerning a particular variety in the context of agriculture researches. </a:t>
            </a:r>
            <a:endParaRPr lang="en-US" sz="1900" dirty="0">
              <a:latin typeface="Times New Roman" panose="02020603050405020304" pitchFamily="18" charset="0"/>
              <a:ea typeface="Calibri" panose="020F0502020204030204" pitchFamily="34" charset="0"/>
            </a:endParaRPr>
          </a:p>
          <a:p>
            <a:endParaRPr lang="en-IN" sz="1900" dirty="0"/>
          </a:p>
        </p:txBody>
      </p:sp>
    </p:spTree>
    <p:extLst>
      <p:ext uri="{BB962C8B-B14F-4D97-AF65-F5344CB8AC3E}">
        <p14:creationId xmlns:p14="http://schemas.microsoft.com/office/powerpoint/2010/main" val="181045921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1C095E-32E0-3231-9572-4890B99AEAD3}"/>
              </a:ext>
            </a:extLst>
          </p:cNvPr>
          <p:cNvSpPr>
            <a:spLocks noGrp="1"/>
          </p:cNvSpPr>
          <p:nvPr>
            <p:ph type="title"/>
          </p:nvPr>
        </p:nvSpPr>
        <p:spPr>
          <a:xfrm>
            <a:off x="838200" y="365125"/>
            <a:ext cx="10515600" cy="1325563"/>
          </a:xfrm>
        </p:spPr>
        <p:txBody>
          <a:bodyPr>
            <a:normAutofit/>
          </a:bodyPr>
          <a:lstStyle/>
          <a:p>
            <a:r>
              <a:rPr lang="en-IN" sz="5400"/>
              <a:t>Basic Principles of ANOVA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09B5FD-54B8-EAC7-25B1-508359421666}"/>
              </a:ext>
            </a:extLst>
          </p:cNvPr>
          <p:cNvSpPr>
            <a:spLocks noGrp="1"/>
          </p:cNvSpPr>
          <p:nvPr>
            <p:ph idx="1"/>
          </p:nvPr>
        </p:nvSpPr>
        <p:spPr>
          <a:xfrm>
            <a:off x="838200" y="1929384"/>
            <a:ext cx="10515600" cy="4251960"/>
          </a:xfrm>
        </p:spPr>
        <p:txBody>
          <a:bodyPr>
            <a:normAutofit/>
          </a:bodyPr>
          <a:lstStyle/>
          <a:p>
            <a:r>
              <a:rPr lang="en-US" sz="2200">
                <a:effectLst/>
                <a:latin typeface="Calibri" panose="020F0502020204030204" pitchFamily="34" charset="0"/>
                <a:ea typeface="Calibri" panose="020F0502020204030204" pitchFamily="34" charset="0"/>
              </a:rPr>
              <a:t>The basic principle of ANOVA is to test for differences among the means of the population examining the amount of variation within each of these samples, relative to the amount of variation between the samples.</a:t>
            </a:r>
          </a:p>
          <a:p>
            <a:r>
              <a:rPr lang="en-US" sz="2200">
                <a:effectLst/>
                <a:latin typeface="Calibri" panose="020F0502020204030204" pitchFamily="34" charset="0"/>
                <a:ea typeface="Calibri" panose="020F0502020204030204" pitchFamily="34" charset="0"/>
              </a:rPr>
              <a:t>In terms of variation within the given population, it is assumed that the observation (x ) differ from the mean of this population only because of random effects i.e., there are influences on (x ) which are unexplainable, whereas in examining differences between populations we assume that the difference between the mean of the population and the grand mean is attributable to what is called a 'specific factor' or what is technically described as treatment effect.</a:t>
            </a:r>
          </a:p>
          <a:p>
            <a:r>
              <a:rPr lang="en-US" sz="2200">
                <a:effectLst/>
                <a:latin typeface="Calibri" panose="020F0502020204030204" pitchFamily="34" charset="0"/>
                <a:ea typeface="Calibri" panose="020F0502020204030204" pitchFamily="34" charset="0"/>
              </a:rPr>
              <a:t> Thus, while using ANOVA, we assume that each of the samples is drawn from a normal population and that each of these populations has the same variance. </a:t>
            </a:r>
          </a:p>
          <a:p>
            <a:endParaRPr lang="en-IN" sz="2200"/>
          </a:p>
        </p:txBody>
      </p:sp>
    </p:spTree>
    <p:extLst>
      <p:ext uri="{BB962C8B-B14F-4D97-AF65-F5344CB8AC3E}">
        <p14:creationId xmlns:p14="http://schemas.microsoft.com/office/powerpoint/2010/main" val="339840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735B00-56F7-3AB1-7E6F-814785544A6E}"/>
              </a:ext>
            </a:extLst>
          </p:cNvPr>
          <p:cNvSpPr>
            <a:spLocks noGrp="1"/>
          </p:cNvSpPr>
          <p:nvPr>
            <p:ph type="title"/>
          </p:nvPr>
        </p:nvSpPr>
        <p:spPr>
          <a:xfrm>
            <a:off x="838200" y="365125"/>
            <a:ext cx="10515600" cy="1325563"/>
          </a:xfrm>
        </p:spPr>
        <p:txBody>
          <a:bodyPr>
            <a:normAutofit/>
          </a:bodyPr>
          <a:lstStyle/>
          <a:p>
            <a:r>
              <a:rPr lang="en-IN" sz="5400"/>
              <a:t>Basic Principles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B4CF46-A1A2-20A1-ECE5-50000455CE18}"/>
                  </a:ext>
                </a:extLst>
              </p:cNvPr>
              <p:cNvSpPr>
                <a:spLocks noGrp="1"/>
              </p:cNvSpPr>
              <p:nvPr>
                <p:ph idx="1"/>
              </p:nvPr>
            </p:nvSpPr>
            <p:spPr>
              <a:xfrm>
                <a:off x="838200" y="1929384"/>
                <a:ext cx="10515600" cy="4251960"/>
              </a:xfrm>
            </p:spPr>
            <p:txBody>
              <a:bodyPr>
                <a:normAutofit/>
              </a:bodyPr>
              <a:lstStyle/>
              <a:p>
                <a:r>
                  <a:rPr lang="en-US" sz="2200" dirty="0">
                    <a:effectLst/>
                    <a:latin typeface="Calibri" panose="020F0502020204030204" pitchFamily="34" charset="0"/>
                    <a:ea typeface="Calibri" panose="020F0502020204030204" pitchFamily="34" charset="0"/>
                  </a:rPr>
                  <a:t>The total variance in the joint sample is partitioned into two parts (</a:t>
                </a:r>
                <a:r>
                  <a:rPr lang="en-US" sz="2200" dirty="0" err="1">
                    <a:effectLst/>
                    <a:latin typeface="Calibri" panose="020F0502020204030204" pitchFamily="34" charset="0"/>
                    <a:ea typeface="Calibri" panose="020F0502020204030204" pitchFamily="34" charset="0"/>
                  </a:rPr>
                  <a:t>i</a:t>
                </a:r>
                <a:r>
                  <a:rPr lang="en-US" sz="2200" dirty="0">
                    <a:effectLst/>
                    <a:latin typeface="Calibri" panose="020F0502020204030204" pitchFamily="34" charset="0"/>
                    <a:ea typeface="Calibri" panose="020F0502020204030204" pitchFamily="34" charset="0"/>
                  </a:rPr>
                  <a:t>) between samples variance, and (ii) within samples variance. Between samples variance is due to different treatments, while within samples variance is due to the random unexplained disturbance. Using these two variances, we define the test statistic as:</a:t>
                </a:r>
              </a:p>
              <a:p>
                <a:pPr marL="0" indent="0">
                  <a:buNone/>
                </a:pPr>
                <a:endParaRPr lang="en-IN" sz="2200" dirty="0">
                  <a:effectLst/>
                  <a:latin typeface="Times New Roman" panose="02020603050405020304" pitchFamily="18" charset="0"/>
                  <a:ea typeface="Times New Roman" panose="02020603050405020304" pitchFamily="18" charset="0"/>
                </a:endParaRPr>
              </a:p>
              <a:p>
                <a:r>
                  <a:rPr lang="en-IN" sz="2200" dirty="0"/>
                  <a:t>Fc = </a:t>
                </a:r>
                <a14:m>
                  <m:oMath xmlns:m="http://schemas.openxmlformats.org/officeDocument/2006/math">
                    <m:f>
                      <m:fPr>
                        <m:ctrlPr>
                          <a:rPr lang="en-IN" sz="2200" i="1">
                            <a:latin typeface="Cambria Math" panose="02040503050406030204" pitchFamily="18" charset="0"/>
                          </a:rPr>
                        </m:ctrlPr>
                      </m:fPr>
                      <m:num>
                        <m:r>
                          <a:rPr lang="en-IN" sz="2200" b="0" i="1">
                            <a:latin typeface="Cambria Math" panose="02040503050406030204" pitchFamily="18" charset="0"/>
                          </a:rPr>
                          <m:t>𝐵𝑒𝑡𝑤𝑒𝑒𝑛</m:t>
                        </m:r>
                        <m:r>
                          <a:rPr lang="en-IN" sz="2200" b="0" i="1">
                            <a:latin typeface="Cambria Math" panose="02040503050406030204" pitchFamily="18" charset="0"/>
                          </a:rPr>
                          <m:t> </m:t>
                        </m:r>
                        <m:r>
                          <a:rPr lang="en-IN" sz="2200" b="0" i="1">
                            <a:latin typeface="Cambria Math" panose="02040503050406030204" pitchFamily="18" charset="0"/>
                          </a:rPr>
                          <m:t>𝑆𝑎𝑚𝑝𝑙𝑒</m:t>
                        </m:r>
                        <m:r>
                          <a:rPr lang="en-IN" sz="2200" b="0" i="1">
                            <a:latin typeface="Cambria Math" panose="02040503050406030204" pitchFamily="18" charset="0"/>
                          </a:rPr>
                          <m:t> </m:t>
                        </m:r>
                        <m:r>
                          <a:rPr lang="en-IN" sz="2200" b="0" i="1">
                            <a:latin typeface="Cambria Math" panose="02040503050406030204" pitchFamily="18" charset="0"/>
                          </a:rPr>
                          <m:t>𝑉𝑎𝑟𝑖𝑎𝑛𝑐𝑒</m:t>
                        </m:r>
                      </m:num>
                      <m:den>
                        <m:r>
                          <a:rPr lang="en-IN" sz="2200" b="0" i="1">
                            <a:latin typeface="Cambria Math" panose="02040503050406030204" pitchFamily="18" charset="0"/>
                          </a:rPr>
                          <m:t>𝑊𝑖𝑡h𝑖𝑛</m:t>
                        </m:r>
                        <m:r>
                          <a:rPr lang="en-IN" sz="2200" b="0" i="1">
                            <a:latin typeface="Cambria Math" panose="02040503050406030204" pitchFamily="18" charset="0"/>
                          </a:rPr>
                          <m:t> </m:t>
                        </m:r>
                        <m:r>
                          <a:rPr lang="en-IN" sz="2200" b="0" i="1">
                            <a:latin typeface="Cambria Math" panose="02040503050406030204" pitchFamily="18" charset="0"/>
                          </a:rPr>
                          <m:t>𝑆𝑎𝑚𝑝𝑙𝑒</m:t>
                        </m:r>
                        <m:r>
                          <a:rPr lang="en-IN" sz="2200" b="0" i="1">
                            <a:latin typeface="Cambria Math" panose="02040503050406030204" pitchFamily="18" charset="0"/>
                          </a:rPr>
                          <m:t> </m:t>
                        </m:r>
                        <m:r>
                          <a:rPr lang="en-IN" sz="2200" b="0" i="1">
                            <a:latin typeface="Cambria Math" panose="02040503050406030204" pitchFamily="18" charset="0"/>
                          </a:rPr>
                          <m:t>𝑉𝑎𝑟𝑖𝑎𝑛𝑐𝑒</m:t>
                        </m:r>
                      </m:den>
                    </m:f>
                  </m:oMath>
                </a14:m>
                <a:endParaRPr lang="en-IN" sz="2200" dirty="0"/>
              </a:p>
              <a:p>
                <a:pPr marL="0" indent="0">
                  <a:buNone/>
                </a:pPr>
                <a:endParaRPr lang="en-IN" sz="2200" dirty="0"/>
              </a:p>
              <a:p>
                <a:r>
                  <a:rPr lang="en-IN" sz="2200" dirty="0"/>
                  <a:t>Using this method, we wish to test:</a:t>
                </a:r>
              </a:p>
              <a:p>
                <a:pPr lvl="1"/>
                <a:r>
                  <a:rPr lang="en-IN" sz="2200" dirty="0"/>
                  <a:t>H0 : All population means are the same ( or effects of all treatments are same)</a:t>
                </a:r>
              </a:p>
              <a:p>
                <a:pPr lvl="1"/>
                <a:r>
                  <a:rPr lang="en-IN" sz="2200" dirty="0"/>
                  <a:t>H1 : All population means are not the same (or effects of all treatments are not same)</a:t>
                </a:r>
              </a:p>
            </p:txBody>
          </p:sp>
        </mc:Choice>
        <mc:Fallback xmlns="">
          <p:sp>
            <p:nvSpPr>
              <p:cNvPr id="3" name="Content Placeholder 2">
                <a:extLst>
                  <a:ext uri="{FF2B5EF4-FFF2-40B4-BE49-F238E27FC236}">
                    <a16:creationId xmlns:a16="http://schemas.microsoft.com/office/drawing/2014/main" id="{25B4CF46-A1A2-20A1-ECE5-50000455CE18}"/>
                  </a:ext>
                </a:extLst>
              </p:cNvPr>
              <p:cNvSpPr>
                <a:spLocks noGrp="1" noRot="1" noChangeAspect="1" noMove="1" noResize="1" noEditPoints="1" noAdjustHandles="1" noChangeArrowheads="1" noChangeShapeType="1" noTextEdit="1"/>
              </p:cNvSpPr>
              <p:nvPr>
                <p:ph idx="1"/>
              </p:nvPr>
            </p:nvSpPr>
            <p:spPr>
              <a:xfrm>
                <a:off x="838200" y="1929384"/>
                <a:ext cx="10515600" cy="4251960"/>
              </a:xfrm>
              <a:blipFill>
                <a:blip r:embed="rId2"/>
                <a:stretch>
                  <a:fillRect l="-696" t="-1865" b="-2152"/>
                </a:stretch>
              </a:blipFill>
            </p:spPr>
            <p:txBody>
              <a:bodyPr/>
              <a:lstStyle/>
              <a:p>
                <a:r>
                  <a:rPr lang="en-IN">
                    <a:noFill/>
                  </a:rPr>
                  <a:t> </a:t>
                </a:r>
              </a:p>
            </p:txBody>
          </p:sp>
        </mc:Fallback>
      </mc:AlternateContent>
    </p:spTree>
    <p:extLst>
      <p:ext uri="{BB962C8B-B14F-4D97-AF65-F5344CB8AC3E}">
        <p14:creationId xmlns:p14="http://schemas.microsoft.com/office/powerpoint/2010/main" val="3868579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4160-5B44-7D67-11F2-FB9AB262FB48}"/>
              </a:ext>
            </a:extLst>
          </p:cNvPr>
          <p:cNvSpPr>
            <a:spLocks noGrp="1"/>
          </p:cNvSpPr>
          <p:nvPr>
            <p:ph type="title"/>
          </p:nvPr>
        </p:nvSpPr>
        <p:spPr/>
        <p:txBody>
          <a:bodyPr/>
          <a:lstStyle/>
          <a:p>
            <a:r>
              <a:rPr lang="en-IN" dirty="0"/>
              <a:t>ANOVA Methods</a:t>
            </a:r>
          </a:p>
        </p:txBody>
      </p:sp>
      <p:graphicFrame>
        <p:nvGraphicFramePr>
          <p:cNvPr id="12" name="Content Placeholder 2">
            <a:extLst>
              <a:ext uri="{FF2B5EF4-FFF2-40B4-BE49-F238E27FC236}">
                <a16:creationId xmlns:a16="http://schemas.microsoft.com/office/drawing/2014/main" id="{57E9FF0B-D1EB-5524-CA25-60CEC355E6B6}"/>
              </a:ext>
            </a:extLst>
          </p:cNvPr>
          <p:cNvGraphicFramePr>
            <a:graphicFrameLocks noGrp="1"/>
          </p:cNvGraphicFramePr>
          <p:nvPr>
            <p:ph idx="1"/>
            <p:extLst>
              <p:ext uri="{D42A27DB-BD31-4B8C-83A1-F6EECF244321}">
                <p14:modId xmlns:p14="http://schemas.microsoft.com/office/powerpoint/2010/main" val="3738825183"/>
              </p:ext>
            </p:extLst>
          </p:nvPr>
        </p:nvGraphicFramePr>
        <p:xfrm>
          <a:off x="838200" y="1825624"/>
          <a:ext cx="6276975" cy="4460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4A2C4B83-24D6-30CC-9EF9-70FA5508D6CF}"/>
              </a:ext>
            </a:extLst>
          </p:cNvPr>
          <p:cNvGraphicFramePr/>
          <p:nvPr>
            <p:extLst>
              <p:ext uri="{D42A27DB-BD31-4B8C-83A1-F6EECF244321}">
                <p14:modId xmlns:p14="http://schemas.microsoft.com/office/powerpoint/2010/main" val="428877198"/>
              </p:ext>
            </p:extLst>
          </p:nvPr>
        </p:nvGraphicFramePr>
        <p:xfrm>
          <a:off x="7629525" y="2778190"/>
          <a:ext cx="4278606" cy="21652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380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8632D4-3FC6-DBE7-362A-58BF8CF21BCC}"/>
              </a:ext>
            </a:extLst>
          </p:cNvPr>
          <p:cNvSpPr>
            <a:spLocks noGrp="1"/>
          </p:cNvSpPr>
          <p:nvPr>
            <p:ph type="title"/>
          </p:nvPr>
        </p:nvSpPr>
        <p:spPr>
          <a:xfrm>
            <a:off x="838200" y="365125"/>
            <a:ext cx="10515600" cy="1325563"/>
          </a:xfrm>
        </p:spPr>
        <p:txBody>
          <a:bodyPr>
            <a:normAutofit/>
          </a:bodyPr>
          <a:lstStyle/>
          <a:p>
            <a:r>
              <a:rPr lang="en-IN" sz="5400"/>
              <a:t>One Way ANOVA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D70197B-0824-FDE2-FB7E-46F141408C99}"/>
              </a:ext>
            </a:extLst>
          </p:cNvPr>
          <p:cNvSpPr>
            <a:spLocks noGrp="1"/>
          </p:cNvSpPr>
          <p:nvPr>
            <p:ph idx="1"/>
          </p:nvPr>
        </p:nvSpPr>
        <p:spPr>
          <a:xfrm>
            <a:off x="838200" y="1929384"/>
            <a:ext cx="10515600" cy="4251960"/>
          </a:xfrm>
        </p:spPr>
        <p:txBody>
          <a:bodyPr>
            <a:normAutofit/>
          </a:bodyPr>
          <a:lstStyle/>
          <a:p>
            <a:r>
              <a:rPr lang="en-US" sz="2200" b="0" i="0">
                <a:effectLst/>
                <a:latin typeface="Inter"/>
              </a:rPr>
              <a:t>A one-way ANOVA uses one </a:t>
            </a:r>
            <a:r>
              <a:rPr lang="en-US" sz="2200" b="0" i="0" u="none" strike="noStrike">
                <a:effectLst/>
                <a:latin typeface="Inter"/>
              </a:rPr>
              <a:t>independent variable</a:t>
            </a:r>
            <a:endParaRPr lang="en-US" sz="2200"/>
          </a:p>
          <a:p>
            <a:r>
              <a:rPr lang="en-US" sz="2200"/>
              <a:t>One-way ANOVA example : </a:t>
            </a:r>
            <a:r>
              <a:rPr lang="en-US" sz="2200" b="0" i="0">
                <a:effectLst/>
                <a:latin typeface="Inter"/>
              </a:rPr>
              <a:t>As a crop researcher, you want to test the effect of three different fertilizer mixtures on crop yield. You can use a one-way ANOVA to find out if there is a difference in crop yields between the three groups.</a:t>
            </a:r>
          </a:p>
          <a:p>
            <a:endParaRPr lang="en-IN" sz="2200"/>
          </a:p>
        </p:txBody>
      </p:sp>
    </p:spTree>
    <p:extLst>
      <p:ext uri="{BB962C8B-B14F-4D97-AF65-F5344CB8AC3E}">
        <p14:creationId xmlns:p14="http://schemas.microsoft.com/office/powerpoint/2010/main" val="176139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D5D800-88BE-905F-FE4F-0DA5E2E8B491}"/>
              </a:ext>
            </a:extLst>
          </p:cNvPr>
          <p:cNvSpPr>
            <a:spLocks noGrp="1"/>
          </p:cNvSpPr>
          <p:nvPr>
            <p:ph type="title"/>
          </p:nvPr>
        </p:nvSpPr>
        <p:spPr>
          <a:xfrm>
            <a:off x="838200" y="365125"/>
            <a:ext cx="10515600" cy="1325563"/>
          </a:xfrm>
        </p:spPr>
        <p:txBody>
          <a:bodyPr>
            <a:normAutofit/>
          </a:bodyPr>
          <a:lstStyle/>
          <a:p>
            <a:r>
              <a:rPr lang="en-IN" sz="5400"/>
              <a:t>Two –Way ANOVA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9C2155-5E11-55D0-6632-27B7C9E80B0B}"/>
              </a:ext>
            </a:extLst>
          </p:cNvPr>
          <p:cNvSpPr>
            <a:spLocks noGrp="1"/>
          </p:cNvSpPr>
          <p:nvPr>
            <p:ph idx="1"/>
          </p:nvPr>
        </p:nvSpPr>
        <p:spPr>
          <a:xfrm>
            <a:off x="838200" y="1929384"/>
            <a:ext cx="10515600" cy="4251960"/>
          </a:xfrm>
        </p:spPr>
        <p:txBody>
          <a:bodyPr>
            <a:normAutofit/>
          </a:bodyPr>
          <a:lstStyle/>
          <a:p>
            <a:r>
              <a:rPr lang="en-US" sz="2200" b="0" i="0" dirty="0">
                <a:effectLst/>
                <a:latin typeface="Inter"/>
              </a:rPr>
              <a:t>A two-way ANOVA is used to estimate how the</a:t>
            </a:r>
            <a:r>
              <a:rPr lang="en-US" sz="2200" b="0" i="0" u="none" strike="noStrike" dirty="0">
                <a:effectLst/>
                <a:latin typeface="Inter"/>
              </a:rPr>
              <a:t> mean</a:t>
            </a:r>
            <a:r>
              <a:rPr lang="en-US" sz="2200" b="0" i="0" dirty="0">
                <a:effectLst/>
                <a:latin typeface="Inter"/>
              </a:rPr>
              <a:t> of a </a:t>
            </a:r>
            <a:r>
              <a:rPr lang="en-US" sz="2200" b="0" i="0" u="none" strike="noStrike" dirty="0">
                <a:effectLst/>
                <a:latin typeface="Inter"/>
              </a:rPr>
              <a:t>quantitative variable</a:t>
            </a:r>
            <a:r>
              <a:rPr lang="en-US" sz="2200" b="0" i="0" dirty="0">
                <a:effectLst/>
                <a:latin typeface="Inter"/>
              </a:rPr>
              <a:t> changes according to the levels of two categorical variables. We use a two-way ANOVA </a:t>
            </a:r>
            <a:r>
              <a:rPr lang="en-US" sz="2200" b="0" i="0">
                <a:effectLst/>
                <a:latin typeface="Inter"/>
              </a:rPr>
              <a:t>when </a:t>
            </a:r>
            <a:r>
              <a:rPr lang="en-US" sz="2200">
                <a:latin typeface="Inter"/>
              </a:rPr>
              <a:t>we</a:t>
            </a:r>
            <a:r>
              <a:rPr lang="en-US" sz="2200" b="0" i="0">
                <a:effectLst/>
                <a:latin typeface="Inter"/>
              </a:rPr>
              <a:t> </a:t>
            </a:r>
            <a:r>
              <a:rPr lang="en-US" sz="2200" b="0" i="0" dirty="0">
                <a:effectLst/>
                <a:latin typeface="Inter"/>
              </a:rPr>
              <a:t>want to know how two independent variables, in combination, affect a dependent variable.</a:t>
            </a:r>
          </a:p>
          <a:p>
            <a:r>
              <a:rPr lang="en-US" sz="2200" dirty="0"/>
              <a:t>Two-way ANOVA Example: </a:t>
            </a:r>
            <a:r>
              <a:rPr lang="en-US" sz="2200" b="0" i="0" dirty="0">
                <a:effectLst/>
                <a:latin typeface="Inter"/>
              </a:rPr>
              <a:t>You are researching which type of fertilizer and planting density produces the greatest crop yield in a field experiment. You assign different plots in a field to a combination of fertilizer type (1, 2, or 3) and planting density (1=low density, 2=high density), and measure the final crop yield in bushels per acre at harvest time.</a:t>
            </a:r>
          </a:p>
          <a:p>
            <a:r>
              <a:rPr lang="en-US" sz="2200" b="0" i="0" dirty="0">
                <a:effectLst/>
                <a:latin typeface="Inter"/>
              </a:rPr>
              <a:t>You can use a two-way ANOVA to find out if fertilizer type and planting density have an effect on average crop yield.</a:t>
            </a:r>
          </a:p>
          <a:p>
            <a:endParaRPr lang="en-IN" sz="2200" dirty="0"/>
          </a:p>
        </p:txBody>
      </p:sp>
    </p:spTree>
    <p:extLst>
      <p:ext uri="{BB962C8B-B14F-4D97-AF65-F5344CB8AC3E}">
        <p14:creationId xmlns:p14="http://schemas.microsoft.com/office/powerpoint/2010/main" val="298963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A3ECD5A-9B8B-5249-90FF-25FB17450317}"/>
              </a:ext>
            </a:extLst>
          </p:cNvPr>
          <p:cNvSpPr>
            <a:spLocks noGrp="1"/>
          </p:cNvSpPr>
          <p:nvPr>
            <p:ph type="title"/>
          </p:nvPr>
        </p:nvSpPr>
        <p:spPr>
          <a:xfrm>
            <a:off x="838200" y="365125"/>
            <a:ext cx="10515600" cy="1325563"/>
          </a:xfrm>
        </p:spPr>
        <p:txBody>
          <a:bodyPr>
            <a:normAutofit/>
          </a:bodyPr>
          <a:lstStyle/>
          <a:p>
            <a:r>
              <a:rPr lang="en-US" dirty="0">
                <a:latin typeface="Inter"/>
              </a:rPr>
              <a:t>D</a:t>
            </a:r>
            <a:r>
              <a:rPr lang="en-US" b="0" i="0" dirty="0">
                <a:effectLst/>
                <a:latin typeface="Inter"/>
              </a:rPr>
              <a:t>ifference between one-way and two-way ANOVA</a:t>
            </a:r>
            <a:endParaRPr lang="en-IN"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DF3F2B6-C50C-30DD-F7B9-C8F23C7E7427}"/>
              </a:ext>
            </a:extLst>
          </p:cNvPr>
          <p:cNvSpPr>
            <a:spLocks noGrp="1"/>
          </p:cNvSpPr>
          <p:nvPr>
            <p:ph idx="1"/>
          </p:nvPr>
        </p:nvSpPr>
        <p:spPr>
          <a:xfrm>
            <a:off x="838200" y="1825625"/>
            <a:ext cx="10515600" cy="4351338"/>
          </a:xfrm>
        </p:spPr>
        <p:txBody>
          <a:bodyPr>
            <a:normAutofit/>
          </a:bodyPr>
          <a:lstStyle/>
          <a:p>
            <a:r>
              <a:rPr lang="en-US" sz="2400" b="0" i="0" dirty="0">
                <a:effectLst/>
                <a:latin typeface="Inter"/>
              </a:rPr>
              <a:t>The only difference between one-way and two-way ANOVA is the number of</a:t>
            </a:r>
            <a:r>
              <a:rPr lang="en-US" sz="2400" b="0" i="0" u="none" strike="noStrike" dirty="0">
                <a:effectLst/>
                <a:latin typeface="Inter"/>
              </a:rPr>
              <a:t> independent variables</a:t>
            </a:r>
            <a:r>
              <a:rPr lang="en-US" sz="2400" b="0" i="0" dirty="0">
                <a:effectLst/>
                <a:latin typeface="Inter"/>
              </a:rPr>
              <a:t>. A one-way ANOVA has one independent variable, while a two-way ANOVA has two.</a:t>
            </a:r>
          </a:p>
          <a:p>
            <a:pPr>
              <a:buFont typeface="Arial" panose="020B0604020202020204" pitchFamily="34" charset="0"/>
              <a:buChar char="•"/>
            </a:pPr>
            <a:r>
              <a:rPr lang="en-US" sz="2400" b="1" i="0" u="none" strike="noStrike" dirty="0">
                <a:effectLst/>
                <a:latin typeface="Inter"/>
              </a:rPr>
              <a:t>One-way ANOVA</a:t>
            </a:r>
            <a:r>
              <a:rPr lang="en-US" sz="2400" b="0" i="0" dirty="0">
                <a:effectLst/>
                <a:latin typeface="Inter"/>
              </a:rPr>
              <a:t>: Testing the relationship between shoe brand (Nike, Adidas, Reebok, Puma) and race finish times in a marathon.</a:t>
            </a:r>
          </a:p>
          <a:p>
            <a:pPr>
              <a:buFont typeface="Arial" panose="020B0604020202020204" pitchFamily="34" charset="0"/>
              <a:buChar char="•"/>
            </a:pPr>
            <a:r>
              <a:rPr lang="en-US" sz="2400" b="1" i="0" u="none" strike="noStrike" dirty="0">
                <a:effectLst/>
                <a:latin typeface="Inter"/>
              </a:rPr>
              <a:t>Two-way ANOVA</a:t>
            </a:r>
            <a:r>
              <a:rPr lang="en-US" sz="2400" b="0" i="0" dirty="0">
                <a:effectLst/>
                <a:latin typeface="Inter"/>
              </a:rPr>
              <a:t>: Testing the relationship between shoe brand (Nike, Adidas, Reebok, Puma), runner age group (junior, senior, master’s), and race finishing times in a marathon.</a:t>
            </a:r>
          </a:p>
          <a:p>
            <a:r>
              <a:rPr lang="en-US" sz="2400" b="0" i="0" dirty="0">
                <a:effectLst/>
                <a:latin typeface="Inter"/>
              </a:rPr>
              <a:t>All ANOVAs are designed to test for differences among three or more groups. If you are only testing for a difference between two groups, use a </a:t>
            </a:r>
            <a:r>
              <a:rPr lang="en-US" sz="2400" b="0" i="0" u="none" strike="noStrike" dirty="0">
                <a:effectLst/>
                <a:latin typeface="Inter"/>
              </a:rPr>
              <a:t>t-test</a:t>
            </a:r>
            <a:r>
              <a:rPr lang="en-US" sz="2400" b="0" i="0" dirty="0">
                <a:effectLst/>
                <a:latin typeface="Inter"/>
              </a:rPr>
              <a:t> instead.</a:t>
            </a:r>
          </a:p>
          <a:p>
            <a:endParaRPr lang="en-IN" sz="2400" dirty="0"/>
          </a:p>
        </p:txBody>
      </p:sp>
    </p:spTree>
    <p:extLst>
      <p:ext uri="{BB962C8B-B14F-4D97-AF65-F5344CB8AC3E}">
        <p14:creationId xmlns:p14="http://schemas.microsoft.com/office/powerpoint/2010/main" val="2188279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1083</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 Math</vt:lpstr>
      <vt:lpstr>Inter</vt:lpstr>
      <vt:lpstr>Lato</vt:lpstr>
      <vt:lpstr>Times New Roman</vt:lpstr>
      <vt:lpstr>Office Theme</vt:lpstr>
      <vt:lpstr>ANOVA (Analysis of Variance)</vt:lpstr>
      <vt:lpstr>ANOVA</vt:lpstr>
      <vt:lpstr>ANOVA</vt:lpstr>
      <vt:lpstr>Basic Principles of ANOVA</vt:lpstr>
      <vt:lpstr>Basic Principles Cont..</vt:lpstr>
      <vt:lpstr>ANOVA Methods</vt:lpstr>
      <vt:lpstr>One Way ANOVA</vt:lpstr>
      <vt:lpstr>Two –Way ANOVA</vt:lpstr>
      <vt:lpstr>Difference between one-way and two-way ANOVA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Udbhav Toppo</dc:creator>
  <cp:lastModifiedBy>Shailee Upadhayay</cp:lastModifiedBy>
  <cp:revision>3</cp:revision>
  <dcterms:created xsi:type="dcterms:W3CDTF">2022-07-22T10:52:30Z</dcterms:created>
  <dcterms:modified xsi:type="dcterms:W3CDTF">2023-03-18T04:28:52Z</dcterms:modified>
</cp:coreProperties>
</file>